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84" r:id="rId4"/>
    <p:sldId id="259" r:id="rId5"/>
    <p:sldId id="261" r:id="rId6"/>
    <p:sldId id="262" r:id="rId7"/>
    <p:sldId id="263" r:id="rId8"/>
    <p:sldId id="260" r:id="rId9"/>
    <p:sldId id="264" r:id="rId10"/>
    <p:sldId id="267" r:id="rId11"/>
    <p:sldId id="269" r:id="rId12"/>
    <p:sldId id="272" r:id="rId13"/>
    <p:sldId id="273" r:id="rId14"/>
    <p:sldId id="274" r:id="rId15"/>
    <p:sldId id="275" r:id="rId16"/>
    <p:sldId id="265" r:id="rId17"/>
    <p:sldId id="276" r:id="rId18"/>
    <p:sldId id="277" r:id="rId19"/>
    <p:sldId id="281" r:id="rId20"/>
    <p:sldId id="282" r:id="rId21"/>
    <p:sldId id="283" r:id="rId22"/>
    <p:sldId id="266" r:id="rId23"/>
    <p:sldId id="268" r:id="rId2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48" autoAdjust="0"/>
    <p:restoredTop sz="94660"/>
  </p:normalViewPr>
  <p:slideViewPr>
    <p:cSldViewPr snapToGrid="0">
      <p:cViewPr>
        <p:scale>
          <a:sx n="127" d="100"/>
          <a:sy n="127" d="100"/>
        </p:scale>
        <p:origin x="28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78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3DF1D7-D7BD-4BA1-BA2F-2EF276B1E451}" type="datetimeFigureOut">
              <a:rPr lang="ko-KR" altLang="en-US" smtClean="0"/>
              <a:t>2016. 4. 15.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BB249D-4D1E-4580-A393-836A54DC17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827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B249D-4D1E-4580-A393-836A54DC177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809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gif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A808B-C1E9-49E2-AEF9-2321F06A4435}" type="datetime1">
              <a:rPr lang="ko-KR" altLang="en-US" smtClean="0"/>
              <a:t>2016. 4. 15.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CPSLAB (EECS)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079C4-AA84-48E9-906D-9866CE0D9A32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028" name="Picture 4" descr="Portal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922"/>
          <a:stretch/>
        </p:blipFill>
        <p:spPr bwMode="auto">
          <a:xfrm>
            <a:off x="8324850" y="6111164"/>
            <a:ext cx="692150" cy="61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bauhaus21.com/src/data/cheditor4/1309/de95cf8c086b4a4bbfd09cba177ea77e_XyGMNJDW6mBqUMv8vF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29" y="6127395"/>
            <a:ext cx="616721" cy="61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023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F07C7-CB01-4B8A-B091-B5642B13ED23}" type="datetime1">
              <a:rPr lang="ko-KR" altLang="en-US" smtClean="0"/>
              <a:t>2016. 4. 15.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CPSLAB (EECS)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079C4-AA84-48E9-906D-9866CE0D9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36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34902-1A2C-4CE4-B49D-F2801A07813C}" type="datetime1">
              <a:rPr lang="ko-KR" altLang="en-US" smtClean="0"/>
              <a:t>2016. 4. 15.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CPSLAB (EECS)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079C4-AA84-48E9-906D-9866CE0D9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722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9D48A-3BDD-4A07-98D1-423AD96DBB9D}" type="datetime1">
              <a:rPr lang="ko-KR" altLang="en-US" smtClean="0"/>
              <a:t>2016. 4. 15.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CPSLAB (EECS)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079C4-AA84-48E9-906D-9866CE0D9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269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A8AA2-4FDF-4E8E-B23B-04E875B18EF0}" type="datetime1">
              <a:rPr lang="ko-KR" altLang="en-US" smtClean="0"/>
              <a:t>2016. 4. 15.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CPSLAB (EECS)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079C4-AA84-48E9-906D-9866CE0D9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502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29BB1-E1BE-429C-B392-2D56C70ADD89}" type="datetime1">
              <a:rPr lang="ko-KR" altLang="en-US" smtClean="0"/>
              <a:t>2016. 4. 15.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CPSLAB (EECS)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079C4-AA84-48E9-906D-9866CE0D9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993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2A8B-F8A5-453D-A84D-BFB72459BC4F}" type="datetime1">
              <a:rPr lang="ko-KR" altLang="en-US" smtClean="0"/>
              <a:t>2016. 4. 15.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CPSLAB (EECS)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079C4-AA84-48E9-906D-9866CE0D9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781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12611"/>
            <a:ext cx="7886700" cy="903235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47A8-B8A8-4034-980E-49F5DA73A698}" type="datetime1">
              <a:rPr lang="ko-KR" altLang="en-US" smtClean="0"/>
              <a:t>2016. 4. 15.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CPSLAB (EECS)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079C4-AA84-48E9-906D-9866CE0D9A3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628650" y="1306285"/>
            <a:ext cx="7886700" cy="1095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508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ECBA-3D7E-4406-A521-B4E485F6DF28}" type="datetime1">
              <a:rPr lang="ko-KR" altLang="en-US" smtClean="0"/>
              <a:t>2016. 4. 15.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CPSLAB (EECS)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079C4-AA84-48E9-906D-9866CE0D9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497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FE2C8-F9A9-4D8E-898A-F2EE389BC0DF}" type="datetime1">
              <a:rPr lang="ko-KR" altLang="en-US" smtClean="0"/>
              <a:t>2016. 4. 15.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CPSLAB (EECS)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079C4-AA84-48E9-906D-9866CE0D9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224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71839-8B17-4B40-9F2E-BF78E784DCD2}" type="datetime1">
              <a:rPr lang="ko-KR" altLang="en-US" smtClean="0"/>
              <a:t>2016. 4. 15.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CPSLAB (EECS)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079C4-AA84-48E9-906D-9866CE0D9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280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6F28E-6405-4AF0-929E-04B668F81510}" type="datetime1">
              <a:rPr lang="ko-KR" altLang="en-US" smtClean="0"/>
              <a:t>2016. 4. 15.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 smtClean="0"/>
              <a:t>CPSLAB (EECS)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079C4-AA84-48E9-906D-9866CE0D9A32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4338" name="Picture 2" descr="http://cfile237.uf.daum.net/image/253ACC4A5355C6B21346A6"/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9" t="11904" r="29463" b="10417"/>
          <a:stretch/>
        </p:blipFill>
        <p:spPr bwMode="auto">
          <a:xfrm>
            <a:off x="8986065" y="38100"/>
            <a:ext cx="110310" cy="19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398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9.png"/><Relationship Id="rId6" Type="http://schemas.openxmlformats.org/officeDocument/2006/relationships/image" Target="../media/image50.tiff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50.tiff"/><Relationship Id="rId5" Type="http://schemas.openxmlformats.org/officeDocument/2006/relationships/image" Target="../media/image54.tiff"/><Relationship Id="rId6" Type="http://schemas.openxmlformats.org/officeDocument/2006/relationships/image" Target="../media/image4.jpeg"/><Relationship Id="rId7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4" Type="http://schemas.openxmlformats.org/officeDocument/2006/relationships/image" Target="../media/image55.png"/><Relationship Id="rId5" Type="http://schemas.openxmlformats.org/officeDocument/2006/relationships/image" Target="../media/image51.png"/><Relationship Id="rId6" Type="http://schemas.openxmlformats.org/officeDocument/2006/relationships/image" Target="../media/image56.tiff"/><Relationship Id="rId7" Type="http://schemas.openxmlformats.org/officeDocument/2006/relationships/image" Target="../media/image57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Relationship Id="rId3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Relationship Id="rId3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gi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4" Type="http://schemas.openxmlformats.org/officeDocument/2006/relationships/image" Target="../media/image54.tiff"/><Relationship Id="rId5" Type="http://schemas.openxmlformats.org/officeDocument/2006/relationships/image" Target="../media/image56.tiff"/><Relationship Id="rId6" Type="http://schemas.openxmlformats.org/officeDocument/2006/relationships/image" Target="../media/image57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5.jpe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33.png"/><Relationship Id="rId14" Type="http://schemas.openxmlformats.org/officeDocument/2006/relationships/image" Target="../media/image34.png"/><Relationship Id="rId15" Type="http://schemas.openxmlformats.org/officeDocument/2006/relationships/image" Target="../media/image35.png"/><Relationship Id="rId16" Type="http://schemas.openxmlformats.org/officeDocument/2006/relationships/image" Target="../media/image36.png"/><Relationship Id="rId17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gif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4000" b="1" dirty="0" smtClean="0">
                <a:latin typeface="+mj-ea"/>
              </a:rPr>
              <a:t>Continuous Control with </a:t>
            </a:r>
            <a:br>
              <a:rPr lang="en-US" altLang="ko-KR" sz="4000" b="1" dirty="0" smtClean="0">
                <a:latin typeface="+mj-ea"/>
              </a:rPr>
            </a:br>
            <a:r>
              <a:rPr lang="en-US" altLang="ko-KR" sz="4000" b="1" dirty="0" smtClean="0">
                <a:latin typeface="+mj-ea"/>
              </a:rPr>
              <a:t>Deep Reinforcement Learning</a:t>
            </a:r>
            <a:endParaRPr lang="ko-KR" altLang="en-US" sz="4000" b="1" dirty="0">
              <a:latin typeface="+mj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74700" y="3937758"/>
            <a:ext cx="6858000" cy="1655762"/>
          </a:xfrm>
        </p:spPr>
        <p:txBody>
          <a:bodyPr/>
          <a:lstStyle/>
          <a:p>
            <a:pPr algn="l"/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2016 ICLR</a:t>
            </a:r>
          </a:p>
          <a:p>
            <a:pPr algn="l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Timothy P. </a:t>
            </a:r>
            <a:r>
              <a:rPr lang="en-US" altLang="ko-KR" b="1" dirty="0" err="1" smtClean="0">
                <a:solidFill>
                  <a:schemeClr val="bg1">
                    <a:lumMod val="50000"/>
                  </a:schemeClr>
                </a:solidFill>
              </a:rPr>
              <a:t>Lillicrap</a:t>
            </a:r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, et al. (Google DeepMind)</a:t>
            </a:r>
          </a:p>
          <a:p>
            <a:pPr algn="l"/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Presenter : </a:t>
            </a:r>
            <a:r>
              <a:rPr lang="en-US" altLang="ko-KR" b="1" dirty="0" err="1" smtClean="0">
                <a:solidFill>
                  <a:schemeClr val="bg1">
                    <a:lumMod val="50000"/>
                  </a:schemeClr>
                </a:solidFill>
              </a:rPr>
              <a:t>Hyemin</a:t>
            </a:r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b="1" dirty="0" err="1" smtClean="0">
                <a:solidFill>
                  <a:schemeClr val="bg1">
                    <a:lumMod val="50000"/>
                  </a:schemeClr>
                </a:solidFill>
              </a:rPr>
              <a:t>Ahn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68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latin typeface="+mj-ea"/>
              </a:rPr>
              <a:t>Reinforcement Learning </a:t>
            </a:r>
            <a:r>
              <a:rPr lang="en-US" altLang="ko-KR" sz="2800" b="1" dirty="0" smtClean="0">
                <a:solidFill>
                  <a:schemeClr val="bg1">
                    <a:lumMod val="50000"/>
                  </a:schemeClr>
                </a:solidFill>
                <a:latin typeface="+mj-ea"/>
              </a:rPr>
              <a:t>: overview</a:t>
            </a:r>
            <a:endParaRPr lang="ko-KR" altLang="en-US" sz="3600" b="1" dirty="0">
              <a:solidFill>
                <a:schemeClr val="bg1">
                  <a:lumMod val="50000"/>
                </a:schemeClr>
              </a:solidFill>
              <a:latin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47A8-B8A8-4034-980E-49F5DA73A698}" type="datetime1">
              <a:rPr lang="ko-KR" altLang="en-US" smtClean="0"/>
              <a:t>2016. 4. 15.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CPSLAB (EECS)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079C4-AA84-48E9-906D-9866CE0D9A32}" type="slidenum">
              <a:rPr lang="ko-KR" altLang="en-US" smtClean="0"/>
              <a:t>10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725402" y="1422549"/>
                <a:ext cx="7694158" cy="47933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lnSpc>
                    <a:spcPct val="114000"/>
                  </a:lnSpc>
                  <a:buFont typeface="Arial" panose="020B0604020202020204" pitchFamily="34" charset="0"/>
                  <a:buChar char="•"/>
                  <a:tabLst>
                    <a:tab pos="2959100" algn="l"/>
                  </a:tabLst>
                </a:pPr>
                <a:r>
                  <a:rPr lang="en-US" altLang="ko-KR" sz="1600" b="0" dirty="0" smtClean="0"/>
                  <a:t>From environment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b="0" i="0" smtClean="0">
                        <a:latin typeface="Cambria Math" charset="0"/>
                      </a:rPr>
                      <m:t>E</m:t>
                    </m:r>
                  </m:oMath>
                </a14:m>
                <a:r>
                  <a:rPr lang="en-US" altLang="ko-KR" sz="1600" b="0" dirty="0" smtClean="0"/>
                  <a:t>, </a:t>
                </a:r>
              </a:p>
              <a:p>
                <a:pPr lvl="1">
                  <a:lnSpc>
                    <a:spcPct val="114000"/>
                  </a:lnSpc>
                  <a:tabLst>
                    <a:tab pos="29591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altLang="ko-KR" sz="1600" dirty="0" smtClean="0"/>
                  <a:t>	: observation</a:t>
                </a:r>
              </a:p>
              <a:p>
                <a:pPr lvl="1">
                  <a:lnSpc>
                    <a:spcPct val="114000"/>
                  </a:lnSpc>
                  <a:tabLst>
                    <a:tab pos="29591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charset="0"/>
                          </a:rPr>
                          <m:t>t</m:t>
                        </m:r>
                      </m:sub>
                    </m:sSub>
                    <m:r>
                      <a:rPr lang="en-US" altLang="ko-KR" sz="1600" b="0" i="0" smtClean="0">
                        <a:latin typeface="Cambria Math" charset="0"/>
                      </a:rPr>
                      <m:t>∈</m:t>
                    </m:r>
                    <m:r>
                      <a:rPr lang="en-US" altLang="ko-KR" sz="1600" b="0" i="0" smtClean="0">
                        <a:latin typeface="Cambria Math" charset="0"/>
                      </a:rPr>
                      <m:t>𝒮</m:t>
                    </m:r>
                  </m:oMath>
                </a14:m>
                <a:r>
                  <a:rPr lang="en-US" altLang="ko-KR" sz="1600" dirty="0" smtClean="0"/>
                  <a:t>	: state.</a:t>
                </a:r>
              </a:p>
              <a:p>
                <a:pPr marL="285750" indent="-285750">
                  <a:lnSpc>
                    <a:spcPct val="114000"/>
                  </a:lnSpc>
                  <a:buFont typeface="Arial" panose="020B0604020202020204" pitchFamily="34" charset="0"/>
                  <a:buChar char="•"/>
                  <a:tabLst>
                    <a:tab pos="2959100" algn="l"/>
                  </a:tabLst>
                </a:pPr>
                <a:r>
                  <a:rPr lang="en-US" altLang="ko-KR" sz="1600" dirty="0" smtClean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 smtClean="0"/>
                  <a:t>is fully observed,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sz="1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600" b="0" i="0" smtClean="0">
                                <a:latin typeface="Cambria Math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600" b="0" i="0" smtClean="0">
                                <a:latin typeface="Cambria Math" charset="0"/>
                              </a:rPr>
                              <m:t>t</m:t>
                            </m:r>
                          </m:sub>
                        </m:sSub>
                        <m:r>
                          <a:rPr lang="en-US" altLang="ko-KR" sz="1600" b="0" i="0" smtClean="0"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charset="0"/>
                          </a:rPr>
                          <m:t>t</m:t>
                        </m:r>
                      </m:sub>
                    </m:sSub>
                  </m:oMath>
                </a14:m>
                <a:endParaRPr lang="en-US" altLang="ko-KR" sz="1600" dirty="0" smtClean="0"/>
              </a:p>
              <a:p>
                <a:pPr marL="285750" indent="-285750">
                  <a:lnSpc>
                    <a:spcPct val="114000"/>
                  </a:lnSpc>
                  <a:buFont typeface="Arial" panose="020B0604020202020204" pitchFamily="34" charset="0"/>
                  <a:buChar char="•"/>
                  <a:tabLst>
                    <a:tab pos="29591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charset="0"/>
                          </a:rPr>
                          <m:t>t</m:t>
                        </m:r>
                      </m:sub>
                    </m:sSub>
                    <m:r>
                      <a:rPr lang="en-US" altLang="ko-KR" sz="1600" b="0" i="0" smtClean="0">
                        <a:latin typeface="Cambria Math" charset="0"/>
                      </a:rPr>
                      <m:t>∈</m:t>
                    </m:r>
                    <m:r>
                      <a:rPr lang="en-US" altLang="ko-KR" sz="1600" b="0" i="0" smtClean="0">
                        <a:latin typeface="Cambria Math" charset="0"/>
                      </a:rPr>
                      <m:t>𝒜</m:t>
                    </m:r>
                  </m:oMath>
                </a14:m>
                <a:r>
                  <a:rPr lang="en-US" altLang="ko-KR" sz="1600" dirty="0" smtClean="0"/>
                  <a:t>	</a:t>
                </a:r>
                <a:r>
                  <a:rPr lang="en-US" altLang="ko-KR" sz="1600" dirty="0" smtClean="0"/>
                  <a:t>: </a:t>
                </a:r>
                <a:r>
                  <a:rPr lang="en-US" altLang="ko-KR" sz="1600" dirty="0" smtClean="0"/>
                  <a:t>agent’s action</a:t>
                </a:r>
              </a:p>
              <a:p>
                <a:pPr marL="285750" indent="-285750">
                  <a:lnSpc>
                    <a:spcPct val="114000"/>
                  </a:lnSpc>
                  <a:buFont typeface="Arial" panose="020B0604020202020204" pitchFamily="34" charset="0"/>
                  <a:buChar char="•"/>
                  <a:tabLst>
                    <a:tab pos="2959100" algn="l"/>
                  </a:tabLs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i="0" smtClean="0">
                        <a:latin typeface="Cambria Math" charset="0"/>
                      </a:rPr>
                      <m:t>π</m:t>
                    </m:r>
                    <m:r>
                      <a:rPr lang="en-US" altLang="ko-KR" sz="1600" b="0" i="0" smtClean="0">
                        <a:latin typeface="Cambria Math" charset="0"/>
                      </a:rPr>
                      <m:t>:</m:t>
                    </m:r>
                    <m:r>
                      <a:rPr lang="en-US" altLang="ko-KR" sz="1600" b="0" i="0" smtClean="0">
                        <a:latin typeface="Cambria Math" charset="0"/>
                      </a:rPr>
                      <m:t>𝒮</m:t>
                    </m:r>
                    <m:r>
                      <a:rPr lang="en-US" altLang="ko-KR" sz="1600" b="0" i="0" smtClean="0">
                        <a:latin typeface="Cambria Math" charset="0"/>
                      </a:rPr>
                      <m:t>→</m:t>
                    </m:r>
                    <m:r>
                      <a:rPr lang="en-US" altLang="ko-KR" sz="1600" b="0" i="0" smtClean="0">
                        <a:latin typeface="Cambria Math" charset="0"/>
                      </a:rPr>
                      <m:t>𝒫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1600" b="0" i="0" smtClean="0">
                            <a:latin typeface="Cambria Math" charset="0"/>
                          </a:rPr>
                          <m:t>𝒜</m:t>
                        </m:r>
                      </m:e>
                    </m:d>
                  </m:oMath>
                </a14:m>
                <a:r>
                  <a:rPr lang="ko-KR" altLang="en-US" sz="1600" dirty="0" smtClean="0"/>
                  <a:t> </a:t>
                </a:r>
                <a:r>
                  <a:rPr lang="en-US" altLang="ko-KR" sz="1600" dirty="0" smtClean="0"/>
                  <a:t>	: a policy defining agent’s behavior</a:t>
                </a:r>
              </a:p>
              <a:p>
                <a:pPr>
                  <a:lnSpc>
                    <a:spcPct val="114000"/>
                  </a:lnSpc>
                  <a:tabLst>
                    <a:tab pos="2959100" algn="l"/>
                  </a:tabLst>
                </a:pPr>
                <a:r>
                  <a:rPr lang="en-US" altLang="ko-KR" sz="1600" dirty="0" smtClean="0"/>
                  <a:t>	: maps states to probability distribution over the actions.</a:t>
                </a:r>
              </a:p>
              <a:p>
                <a:pPr>
                  <a:lnSpc>
                    <a:spcPct val="114000"/>
                  </a:lnSpc>
                  <a:tabLst>
                    <a:tab pos="2959100" algn="l"/>
                  </a:tabLst>
                </a:pPr>
                <a:endParaRPr lang="en-US" altLang="ko-KR" sz="1600" dirty="0" smtClean="0"/>
              </a:p>
              <a:p>
                <a:pPr marL="285750" indent="-285750">
                  <a:lnSpc>
                    <a:spcPct val="114000"/>
                  </a:lnSpc>
                  <a:buFont typeface="Arial" panose="020B0604020202020204" pitchFamily="34" charset="0"/>
                  <a:buChar char="•"/>
                  <a:tabLst>
                    <a:tab pos="2959100" algn="l"/>
                  </a:tabLst>
                </a:pPr>
                <a:r>
                  <a:rPr lang="en-US" altLang="ko-KR" sz="1600" dirty="0" smtClean="0"/>
                  <a:t>With 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latin typeface="Cambria Math" charset="0"/>
                      </a:rPr>
                      <m:t>𝒮</m:t>
                    </m:r>
                  </m:oMath>
                </a14:m>
                <a:r>
                  <a:rPr lang="en-US" altLang="ko-KR" sz="1600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latin typeface="Cambria Math" charset="0"/>
                      </a:rPr>
                      <m:t>𝒜</m:t>
                    </m:r>
                  </m:oMath>
                </a14:m>
                <a:r>
                  <a:rPr lang="en-US" altLang="ko-KR" sz="1600" dirty="0" smtClean="0"/>
                  <a:t>, an initial state distribution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b="0" i="0" smtClean="0">
                        <a:latin typeface="Cambria Math" charset="0"/>
                      </a:rPr>
                      <m:t>p</m:t>
                    </m:r>
                    <m:r>
                      <a:rPr lang="en-US" altLang="ko-KR" sz="1600" b="0" i="0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charset="0"/>
                          </a:rPr>
                          <m:t>s</m:t>
                        </m:r>
                      </m:e>
                      <m:sub>
                        <m:r>
                          <a:rPr lang="en-US" altLang="ko-KR" sz="1600" b="0" i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sz="1600" b="0" i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ko-KR" sz="1600" dirty="0" smtClean="0"/>
                  <a:t>, </a:t>
                </a:r>
              </a:p>
              <a:p>
                <a:pPr>
                  <a:lnSpc>
                    <a:spcPct val="114000"/>
                  </a:lnSpc>
                  <a:tabLst>
                    <a:tab pos="2959100" algn="l"/>
                  </a:tabLst>
                </a:pPr>
                <a:r>
                  <a:rPr lang="en-US" altLang="ko-KR" sz="1600" dirty="0"/>
                  <a:t> </a:t>
                </a:r>
                <a:r>
                  <a:rPr lang="en-US" altLang="ko-KR" sz="1600" dirty="0" smtClean="0"/>
                  <a:t>           </a:t>
                </a:r>
                <a:r>
                  <a:rPr lang="en-US" altLang="ko-KR" sz="1600" dirty="0"/>
                  <a:t> </a:t>
                </a:r>
                <a:r>
                  <a:rPr lang="en-US" altLang="ko-KR" sz="1600" dirty="0" smtClean="0"/>
                  <a:t>                                   </a:t>
                </a:r>
                <a:r>
                  <a:rPr lang="en-US" altLang="ko-KR" sz="1600" dirty="0" smtClean="0"/>
                  <a:t>   </a:t>
                </a:r>
                <a:r>
                  <a:rPr lang="en-US" altLang="ko-KR" sz="1600" dirty="0" smtClean="0"/>
                  <a:t>transition dynamics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b="0" i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600" b="0" i="0" smtClean="0">
                                <a:latin typeface="Cambria Math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600" b="0" i="0" smtClean="0">
                                <a:latin typeface="Cambria Math" charset="0"/>
                              </a:rPr>
                              <m:t>t</m:t>
                            </m:r>
                            <m:r>
                              <a:rPr lang="en-US" altLang="ko-KR" sz="1600" b="0" i="0" smtClean="0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1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600" b="0" i="0" smtClean="0">
                                <a:latin typeface="Cambria Math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600" b="0" i="0" smtClean="0">
                                <a:latin typeface="Cambria Math" charset="0"/>
                              </a:rPr>
                              <m:t>t</m:t>
                            </m:r>
                          </m:sub>
                        </m:sSub>
                        <m:r>
                          <a:rPr lang="en-US" altLang="ko-KR" sz="1600" b="0" i="0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600" b="0" i="0" smtClean="0">
                                <a:latin typeface="Cambria Math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600" b="0" i="0" smtClean="0">
                                <a:latin typeface="Cambria Math" charset="0"/>
                              </a:rPr>
                              <m:t>t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1600" dirty="0" smtClean="0"/>
                  <a:t>, and reward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b="0" i="0" smtClean="0">
                        <a:latin typeface="Cambria Math" charset="0"/>
                      </a:rPr>
                      <m:t>r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600" b="0" i="0" smtClean="0">
                                <a:latin typeface="Cambria Math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600" b="0" i="0" smtClean="0">
                                <a:latin typeface="Cambria Math" charset="0"/>
                              </a:rPr>
                              <m:t>t</m:t>
                            </m:r>
                          </m:sub>
                        </m:sSub>
                        <m:r>
                          <a:rPr lang="en-US" altLang="ko-KR" sz="1600" b="0" i="0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600" b="0" i="0" smtClean="0">
                                <a:latin typeface="Cambria Math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600" b="0" i="0" smtClean="0">
                                <a:latin typeface="Cambria Math" charset="0"/>
                              </a:rPr>
                              <m:t>t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1600" dirty="0" smtClean="0"/>
                  <a:t>,</a:t>
                </a:r>
              </a:p>
              <a:p>
                <a:pPr>
                  <a:lnSpc>
                    <a:spcPct val="114000"/>
                  </a:lnSpc>
                  <a:tabLst>
                    <a:tab pos="2959100" algn="l"/>
                  </a:tabLst>
                </a:pPr>
                <a:r>
                  <a:rPr lang="en-US" altLang="ko-KR" sz="1600" dirty="0" smtClean="0"/>
                  <a:t>      Agent’s behavior can be modeled as a Markov Decision Process (MDP).</a:t>
                </a:r>
              </a:p>
              <a:p>
                <a:pPr>
                  <a:lnSpc>
                    <a:spcPct val="114000"/>
                  </a:lnSpc>
                  <a:tabLst>
                    <a:tab pos="2959100" algn="l"/>
                  </a:tabLst>
                </a:pPr>
                <a:endParaRPr lang="en-US" altLang="ko-KR" sz="1600" dirty="0" smtClean="0"/>
              </a:p>
              <a:p>
                <a:pPr marL="285750" indent="-285750" algn="just">
                  <a:lnSpc>
                    <a:spcPct val="114000"/>
                  </a:lnSpc>
                  <a:buFont typeface="Arial" panose="020B0604020202020204" pitchFamily="34" charset="0"/>
                  <a:buChar char="•"/>
                  <a:tabLst>
                    <a:tab pos="29591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charset="0"/>
                          </a:rPr>
                          <m:t>t</m:t>
                        </m:r>
                      </m:sub>
                    </m:sSub>
                    <m:r>
                      <a:rPr lang="en-US" altLang="ko-KR" sz="1600" b="0" i="0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sz="160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ko-KR" sz="1600" b="0" i="0" smtClean="0">
                            <a:latin typeface="Cambria Math" charset="0"/>
                          </a:rPr>
                          <m:t>i</m:t>
                        </m:r>
                        <m:r>
                          <a:rPr lang="en-US" altLang="ko-KR" sz="1600" b="0" i="0" smtClean="0"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charset="0"/>
                          </a:rPr>
                          <m:t>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charset="0"/>
                          </a:rPr>
                          <m:t>T</m:t>
                        </m:r>
                      </m:sup>
                      <m:e>
                        <m:sSup>
                          <m:sSupPr>
                            <m:ctrlPr>
                              <a:rPr lang="en-US" altLang="ko-KR" sz="160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600" b="0" i="0" smtClean="0">
                                <a:latin typeface="Cambria Math" charset="0"/>
                              </a:rPr>
                              <m:t>γ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ko-KR" sz="1600" b="0" i="0" smtClean="0">
                                <a:latin typeface="Cambria Math" charset="0"/>
                              </a:rPr>
                              <m:t>i</m:t>
                            </m:r>
                            <m:r>
                              <a:rPr lang="en-US" altLang="ko-KR" sz="1600" b="0" i="0" smtClean="0">
                                <a:latin typeface="Cambria Math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1600" b="0" i="0" smtClean="0">
                                <a:latin typeface="Cambria Math" charset="0"/>
                              </a:rPr>
                              <m:t>t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charset="0"/>
                          </a:rPr>
                          <m:t>r</m:t>
                        </m:r>
                        <m:r>
                          <a:rPr lang="en-US" altLang="ko-KR" sz="1600" b="0" i="0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6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600" b="0" i="0" smtClean="0">
                                <a:latin typeface="Cambria Math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600" b="0" i="0" smtClean="0">
                                <a:latin typeface="Cambria Math" charset="0"/>
                              </a:rPr>
                              <m:t>i</m:t>
                            </m:r>
                          </m:sub>
                        </m:sSub>
                        <m:r>
                          <a:rPr lang="en-US" altLang="ko-KR" sz="1600" b="0" i="0" smtClean="0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16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600" b="0" i="0" smtClean="0">
                                <a:latin typeface="Cambria Math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600" b="0" i="0" smtClean="0">
                                <a:latin typeface="Cambria Math" charset="0"/>
                              </a:rPr>
                              <m:t>i</m:t>
                            </m:r>
                          </m:sub>
                        </m:sSub>
                        <m:r>
                          <a:rPr lang="en-US" altLang="ko-KR" sz="1600" b="0" i="0" smtClean="0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ko-KR" sz="1600" dirty="0" smtClean="0"/>
                  <a:t>	 : the sum of discounted future reward </a:t>
                </a:r>
              </a:p>
              <a:p>
                <a:pPr algn="just">
                  <a:lnSpc>
                    <a:spcPct val="114000"/>
                  </a:lnSpc>
                  <a:tabLst>
                    <a:tab pos="2959100" algn="l"/>
                  </a:tabLst>
                </a:pPr>
                <a:r>
                  <a:rPr lang="en-US" altLang="ko-KR" sz="1600" dirty="0" smtClean="0"/>
                  <a:t>	   with a discounting factor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b="0" i="0" smtClean="0">
                        <a:latin typeface="Cambria Math" charset="0"/>
                      </a:rPr>
                      <m:t>γ</m:t>
                    </m:r>
                    <m:r>
                      <a:rPr lang="en-US" altLang="ko-KR" sz="1600" b="0" i="0" smtClean="0">
                        <a:latin typeface="Cambria Math" charset="0"/>
                      </a:rPr>
                      <m:t>∈[0,1]</m:t>
                    </m:r>
                  </m:oMath>
                </a14:m>
                <a:r>
                  <a:rPr lang="en-US" altLang="ko-KR" sz="1600" dirty="0" smtClean="0"/>
                  <a:t>.</a:t>
                </a:r>
                <a:endParaRPr lang="en-US" altLang="ko-KR" sz="1600" dirty="0" smtClean="0"/>
              </a:p>
              <a:p>
                <a:pPr algn="just">
                  <a:lnSpc>
                    <a:spcPct val="114000"/>
                  </a:lnSpc>
                  <a:tabLst>
                    <a:tab pos="2959100" algn="l"/>
                  </a:tabLst>
                </a:pPr>
                <a:endParaRPr lang="en-US" altLang="ko-KR" sz="1600" dirty="0" smtClean="0"/>
              </a:p>
              <a:p>
                <a:pPr marL="285750" indent="-285750" algn="just">
                  <a:lnSpc>
                    <a:spcPct val="114000"/>
                  </a:lnSpc>
                  <a:buFont typeface="Arial" panose="020B0604020202020204" pitchFamily="34" charset="0"/>
                  <a:buChar char="•"/>
                  <a:tabLst>
                    <a:tab pos="2959100" algn="l"/>
                  </a:tabLst>
                </a:pPr>
                <a:r>
                  <a:rPr lang="en-US" altLang="ko-KR" sz="1600" b="1" dirty="0" smtClean="0"/>
                  <a:t>Objective of RL </a:t>
                </a:r>
                <a:r>
                  <a:rPr lang="en-US" altLang="ko-KR" sz="1600" dirty="0" smtClean="0"/>
                  <a:t>	:  learning a policy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i="0" smtClean="0">
                        <a:latin typeface="Cambria Math" charset="0"/>
                      </a:rPr>
                      <m:t>π</m:t>
                    </m:r>
                  </m:oMath>
                </a14:m>
                <a:r>
                  <a:rPr lang="en-US" altLang="ko-KR" sz="1600" dirty="0" smtClean="0"/>
                  <a:t> </a:t>
                </a:r>
                <a:r>
                  <a:rPr lang="en-US" altLang="ko-KR" sz="1600" dirty="0" smtClean="0">
                    <a:solidFill>
                      <a:schemeClr val="tx1"/>
                    </a:solidFill>
                  </a:rPr>
                  <a:t>maximizing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sz="16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0" smtClean="0">
                                <a:latin typeface="Cambria Math" charset="0"/>
                              </a:rPr>
                              <m:t>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600" b="0" i="0" smtClean="0">
                                <a:latin typeface="Cambria Math" charset="0"/>
                              </a:rPr>
                              <m:t>π</m:t>
                            </m:r>
                          </m:sub>
                        </m:sSub>
                        <m:r>
                          <a:rPr lang="en-US" altLang="ko-KR" sz="1600" b="0" i="0" smtClean="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charset="0"/>
                          </a:rPr>
                          <m:t>R</m:t>
                        </m:r>
                      </m:e>
                      <m:sub>
                        <m:r>
                          <a:rPr lang="en-US" altLang="ko-KR" sz="1600" b="0" i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sz="1600" b="0" i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ko-KR" sz="1600" dirty="0" smtClean="0">
                    <a:solidFill>
                      <a:schemeClr val="tx1"/>
                    </a:solidFill>
                  </a:rPr>
                  <a:t>.</a:t>
                </a:r>
              </a:p>
              <a:p>
                <a:pPr marL="742950" lvl="1" indent="-285750" algn="just">
                  <a:lnSpc>
                    <a:spcPct val="114000"/>
                  </a:lnSpc>
                  <a:buFont typeface="Wingdings" panose="05000000000000000000" pitchFamily="2" charset="2"/>
                  <a:buChar char="ü"/>
                  <a:tabLst>
                    <a:tab pos="2959100" algn="l"/>
                  </a:tabLst>
                </a:pPr>
                <a:r>
                  <a:rPr lang="en-US" altLang="ko-KR" sz="1600" dirty="0" smtClean="0"/>
                  <a:t>For this, state-action-value function </a:t>
                </a:r>
                <a:r>
                  <a:rPr lang="en-US" altLang="ko-KR" sz="16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charset="0"/>
                          </a:rPr>
                          <m:t>Q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charset="0"/>
                          </a:rPr>
                          <m:t>π</m:t>
                        </m:r>
                      </m:sup>
                    </m:sSup>
                    <m:d>
                      <m:dPr>
                        <m:ctrlPr>
                          <a:rPr lang="en-US" altLang="ko-KR" sz="160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600" b="0" i="0" smtClean="0">
                                <a:latin typeface="Cambria Math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600" b="0" i="0" smtClean="0">
                                <a:latin typeface="Cambria Math" charset="0"/>
                              </a:rPr>
                              <m:t>t</m:t>
                            </m:r>
                          </m:sub>
                        </m:sSub>
                        <m:r>
                          <a:rPr lang="en-US" altLang="ko-KR" sz="1600" b="0" i="0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6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600" b="0" i="0" smtClean="0">
                                <a:latin typeface="Cambria Math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600" b="0" i="0" smtClean="0">
                                <a:latin typeface="Cambria Math" charset="0"/>
                              </a:rPr>
                              <m:t>t</m:t>
                            </m:r>
                          </m:sub>
                        </m:sSub>
                      </m:e>
                    </m:d>
                    <m:r>
                      <a:rPr lang="en-US" altLang="ko-KR" sz="1600" b="0" i="0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ko-KR" sz="1600" i="1" smtClean="0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sz="16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0" smtClean="0">
                                <a:latin typeface="Cambria Math" charset="0"/>
                              </a:rPr>
                              <m:t>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600" b="0" i="0" smtClean="0">
                                <a:latin typeface="Cambria Math" charset="0"/>
                              </a:rPr>
                              <m:t>π</m:t>
                            </m:r>
                          </m:sub>
                        </m:sSub>
                        <m:r>
                          <a:rPr lang="en-US" altLang="ko-KR" sz="1600" b="0" i="0" smtClean="0">
                            <a:latin typeface="Cambria Math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charset="0"/>
                          </a:rPr>
                          <m:t>t</m:t>
                        </m:r>
                      </m:sub>
                    </m:sSub>
                    <m:r>
                      <a:rPr lang="en-US" altLang="ko-KR" sz="1600" b="0" i="0" smtClean="0">
                        <a:latin typeface="Cambria Math" charset="0"/>
                      </a:rPr>
                      <m:t>|</m:t>
                    </m:r>
                    <m:sSub>
                      <m:sSubPr>
                        <m:ctrlPr>
                          <a:rPr lang="en-US" altLang="ko-KR" sz="16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charset="0"/>
                          </a:rPr>
                          <m:t>t</m:t>
                        </m:r>
                      </m:sub>
                    </m:sSub>
                    <m:r>
                      <a:rPr lang="en-US" altLang="ko-KR" sz="1600" b="0" i="0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ko-KR" sz="16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charset="0"/>
                          </a:rPr>
                          <m:t>t</m:t>
                        </m:r>
                      </m:sub>
                    </m:sSub>
                    <m:r>
                      <a:rPr lang="en-US" altLang="ko-KR" sz="1600" b="0" i="0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altLang="ko-KR" sz="1600" dirty="0" smtClean="0"/>
                  <a:t> is used. </a:t>
                </a:r>
                <a:endParaRPr lang="ko-KR" altLang="en-US" sz="16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02" y="1422549"/>
                <a:ext cx="7694158" cy="4793300"/>
              </a:xfrm>
              <a:prstGeom prst="rect">
                <a:avLst/>
              </a:prstGeom>
              <a:blipFill rotWithShape="0">
                <a:blip r:embed="rId2"/>
                <a:stretch>
                  <a:fillRect l="-1506" t="-889" r="-713" b="-12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567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977199" y="4890472"/>
            <a:ext cx="6285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Q-learning is finding                                               , the greedy policy</a:t>
            </a:r>
            <a:endParaRPr kumimoji="1"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latin typeface="+mj-ea"/>
              </a:rPr>
              <a:t>Reinforcement Learning </a:t>
            </a:r>
            <a:r>
              <a:rPr lang="en-US" altLang="ko-KR" sz="2400" b="1" dirty="0" smtClean="0">
                <a:solidFill>
                  <a:schemeClr val="bg1">
                    <a:lumMod val="50000"/>
                  </a:schemeClr>
                </a:solidFill>
                <a:latin typeface="+mj-ea"/>
              </a:rPr>
              <a:t>: </a:t>
            </a:r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+mj-ea"/>
              </a:rPr>
              <a:t>Q-Learning</a:t>
            </a:r>
            <a:endParaRPr lang="ko-KR" altLang="en-US" sz="3600" b="1" dirty="0">
              <a:solidFill>
                <a:schemeClr val="bg1">
                  <a:lumMod val="50000"/>
                </a:schemeClr>
              </a:solidFill>
              <a:latin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27949" y="6384542"/>
            <a:ext cx="2057400" cy="365125"/>
          </a:xfrm>
        </p:spPr>
        <p:txBody>
          <a:bodyPr/>
          <a:lstStyle/>
          <a:p>
            <a:fld id="{78CE47A8-B8A8-4034-980E-49F5DA73A698}" type="datetime1">
              <a:rPr lang="ko-KR" altLang="en-US" smtClean="0"/>
              <a:t>2016. 4. 15.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CPSLAB (EECS)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079C4-AA84-48E9-906D-9866CE0D9A32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375" y="2025370"/>
            <a:ext cx="5991225" cy="3238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707" y="4166469"/>
            <a:ext cx="5286375" cy="3238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965" y="4938029"/>
            <a:ext cx="2400300" cy="2667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직사각형 12"/>
              <p:cNvSpPr/>
              <p:nvPr/>
            </p:nvSpPr>
            <p:spPr>
              <a:xfrm>
                <a:off x="2424364" y="3633304"/>
                <a:ext cx="15221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altLang="ko-KR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𝒮</m:t>
                      </m:r>
                      <m:r>
                        <a:rPr lang="en-US" altLang="ko-KR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ko-KR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𝒫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b="0" i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𝒜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364" y="3633304"/>
                <a:ext cx="1522147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직사각형 13"/>
              <p:cNvSpPr/>
              <p:nvPr/>
            </p:nvSpPr>
            <p:spPr>
              <a:xfrm>
                <a:off x="5021500" y="3627984"/>
                <a:ext cx="11483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ko-KR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𝒮</m:t>
                      </m:r>
                      <m:r>
                        <a:rPr lang="en-US" altLang="ko-KR" b="0" i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ko-KR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lang="ko-KR" altLang="en-US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500" y="3627984"/>
                <a:ext cx="1148328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3590" y="1526324"/>
            <a:ext cx="2190750" cy="32385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075" y="1524114"/>
            <a:ext cx="2038350" cy="285750"/>
          </a:xfrm>
          <a:prstGeom prst="rect">
            <a:avLst/>
          </a:prstGeom>
        </p:spPr>
      </p:pic>
      <p:sp>
        <p:nvSpPr>
          <p:cNvPr id="15" name="오른쪽 화살표[R] 14"/>
          <p:cNvSpPr/>
          <p:nvPr/>
        </p:nvSpPr>
        <p:spPr>
          <a:xfrm>
            <a:off x="843851" y="2015966"/>
            <a:ext cx="487552" cy="3563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1349375" y="2404651"/>
                <a:ext cx="6611041" cy="72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kumimoji="1" lang="en-US" altLang="ko-KR" dirty="0" smtClean="0"/>
                  <a:t>The Bellman equation refers to this recursive relationship </a:t>
                </a:r>
              </a:p>
              <a:p>
                <a:pPr>
                  <a:lnSpc>
                    <a:spcPct val="114000"/>
                  </a:lnSpc>
                </a:pPr>
                <a:r>
                  <a:rPr kumimoji="1" lang="en-US" altLang="ko-KR" dirty="0" smtClean="0">
                    <a:solidFill>
                      <a:schemeClr val="accent2">
                        <a:lumMod val="50000"/>
                      </a:schemeClr>
                    </a:solidFill>
                  </a:rPr>
                  <a:t>It gets harder to compute this due to stochastic policy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altLang="ko-KR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ko-KR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𝒮</m:t>
                    </m:r>
                    <m:r>
                      <a:rPr lang="en-US" altLang="ko-KR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ko-KR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</m:d>
                  </m:oMath>
                </a14:m>
                <a:r>
                  <a:rPr kumimoji="1" lang="en-US" altLang="ko-KR" dirty="0" smtClean="0">
                    <a:solidFill>
                      <a:schemeClr val="accent2">
                        <a:lumMod val="50000"/>
                      </a:schemeClr>
                    </a:solidFill>
                  </a:rPr>
                  <a:t> </a:t>
                </a:r>
                <a:endParaRPr kumimoji="1" lang="ko-KR" altLang="en-US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375" y="2404651"/>
                <a:ext cx="6611041" cy="723916"/>
              </a:xfrm>
              <a:prstGeom prst="rect">
                <a:avLst/>
              </a:prstGeom>
              <a:blipFill rotWithShape="0">
                <a:blip r:embed="rId9"/>
                <a:stretch>
                  <a:fillRect l="-737" t="-1681" b="-100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오른쪽 화살표[R] 22"/>
          <p:cNvSpPr/>
          <p:nvPr/>
        </p:nvSpPr>
        <p:spPr>
          <a:xfrm>
            <a:off x="1489647" y="4911533"/>
            <a:ext cx="487552" cy="3563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754880" y="1974923"/>
            <a:ext cx="2603692" cy="39391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6" name="꺾인 연결선[E] 25"/>
          <p:cNvCxnSpPr>
            <a:stCxn id="18" idx="3"/>
          </p:cNvCxnSpPr>
          <p:nvPr/>
        </p:nvCxnSpPr>
        <p:spPr>
          <a:xfrm>
            <a:off x="7358572" y="2171881"/>
            <a:ext cx="242378" cy="569731"/>
          </a:xfrm>
          <a:prstGeom prst="bentConnector2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오른쪽 화살표[R] 27"/>
          <p:cNvSpPr/>
          <p:nvPr/>
        </p:nvSpPr>
        <p:spPr>
          <a:xfrm>
            <a:off x="843851" y="3245752"/>
            <a:ext cx="487552" cy="3563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349375" y="3229651"/>
            <a:ext cx="6508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Let us think about the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deterministic policy instead of stochastic one</a:t>
            </a:r>
            <a:endParaRPr kumimoji="1" lang="ko-KR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0" name="오른쪽 화살표[R] 29"/>
          <p:cNvSpPr/>
          <p:nvPr/>
        </p:nvSpPr>
        <p:spPr>
          <a:xfrm>
            <a:off x="4237226" y="3638175"/>
            <a:ext cx="487552" cy="356312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1" name="오른쪽 화살표[R] 30"/>
          <p:cNvSpPr/>
          <p:nvPr/>
        </p:nvSpPr>
        <p:spPr>
          <a:xfrm>
            <a:off x="1489647" y="4151397"/>
            <a:ext cx="487552" cy="3563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오른쪽 화살표[R] 32"/>
          <p:cNvSpPr/>
          <p:nvPr/>
        </p:nvSpPr>
        <p:spPr>
          <a:xfrm>
            <a:off x="2035248" y="5616625"/>
            <a:ext cx="487552" cy="356312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522800" y="5594726"/>
            <a:ext cx="4658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 smtClean="0">
                <a:solidFill>
                  <a:schemeClr val="accent2">
                    <a:lumMod val="50000"/>
                  </a:schemeClr>
                </a:solidFill>
              </a:rPr>
              <a:t>Can we do this in continuous action space?</a:t>
            </a:r>
            <a:endParaRPr kumimoji="1" lang="ko-KR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587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3" grpId="0"/>
      <p:bldP spid="14" grpId="0"/>
      <p:bldP spid="15" grpId="0" animBg="1"/>
      <p:bldP spid="23" grpId="0" animBg="1"/>
      <p:bldP spid="18" grpId="0" animBg="1"/>
      <p:bldP spid="28" grpId="0" animBg="1"/>
      <p:bldP spid="29" grpId="0"/>
      <p:bldP spid="30" grpId="0" animBg="1"/>
      <p:bldP spid="31" grpId="0" animBg="1"/>
      <p:bldP spid="33" grpId="0" animBg="1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b="1" dirty="0" smtClean="0">
                <a:latin typeface="+mj-ea"/>
              </a:rPr>
              <a:t>Reinforcement Learning </a:t>
            </a:r>
            <a:r>
              <a:rPr lang="en-US" altLang="ko-KR" sz="2200" b="1" dirty="0" smtClean="0">
                <a:solidFill>
                  <a:schemeClr val="bg1">
                    <a:lumMod val="50000"/>
                  </a:schemeClr>
                </a:solidFill>
                <a:latin typeface="+mj-ea"/>
              </a:rPr>
              <a:t>: </a:t>
            </a:r>
            <a:r>
              <a:rPr lang="en-US" altLang="ko-KR" sz="2200" dirty="0" smtClean="0">
                <a:solidFill>
                  <a:schemeClr val="bg1">
                    <a:lumMod val="50000"/>
                  </a:schemeClr>
                </a:solidFill>
                <a:latin typeface="+mj-ea"/>
              </a:rPr>
              <a:t>continuous space?</a:t>
            </a:r>
            <a:endParaRPr lang="ko-KR" altLang="en-US" sz="3600" b="1" dirty="0">
              <a:solidFill>
                <a:schemeClr val="bg1">
                  <a:lumMod val="50000"/>
                </a:schemeClr>
              </a:solidFill>
              <a:latin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27949" y="6384542"/>
            <a:ext cx="2057400" cy="365125"/>
          </a:xfrm>
        </p:spPr>
        <p:txBody>
          <a:bodyPr/>
          <a:lstStyle/>
          <a:p>
            <a:fld id="{78CE47A8-B8A8-4034-980E-49F5DA73A698}" type="datetime1">
              <a:rPr lang="ko-KR" altLang="en-US" smtClean="0"/>
              <a:t>2016. 4. 15.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CPSLAB (EECS)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079C4-AA84-48E9-906D-9866CE0D9A32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207" y="2048428"/>
            <a:ext cx="5286375" cy="32385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590" y="1526324"/>
            <a:ext cx="2190750" cy="32385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75" y="1524114"/>
            <a:ext cx="2038350" cy="285750"/>
          </a:xfrm>
          <a:prstGeom prst="rect">
            <a:avLst/>
          </a:prstGeom>
        </p:spPr>
      </p:pic>
      <p:sp>
        <p:nvSpPr>
          <p:cNvPr id="25" name="오른쪽 화살표[R] 24"/>
          <p:cNvSpPr/>
          <p:nvPr/>
        </p:nvSpPr>
        <p:spPr>
          <a:xfrm>
            <a:off x="843851" y="2015966"/>
            <a:ext cx="487552" cy="3563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오른쪽 화살표[R] 31"/>
          <p:cNvSpPr/>
          <p:nvPr/>
        </p:nvSpPr>
        <p:spPr>
          <a:xfrm>
            <a:off x="1331403" y="2557864"/>
            <a:ext cx="487552" cy="3563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1818955" y="2347994"/>
                <a:ext cx="6078844" cy="17561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kumimoji="1" lang="en-US" altLang="ko-KR" dirty="0" smtClean="0"/>
                  <a:t>What DQN(Deep Q Network) was learning Q-function with NN.</a:t>
                </a:r>
              </a:p>
              <a:p>
                <a:pPr>
                  <a:lnSpc>
                    <a:spcPct val="200000"/>
                  </a:lnSpc>
                </a:pPr>
                <a:r>
                  <a:rPr kumimoji="1" lang="en-US" altLang="ko-KR" dirty="0" smtClean="0"/>
                  <a:t>	With function </a:t>
                </a:r>
                <a:r>
                  <a:rPr kumimoji="1" lang="en-US" altLang="ko-KR" dirty="0" err="1" smtClean="0"/>
                  <a:t>approximator</a:t>
                </a:r>
                <a:r>
                  <a:rPr kumimoji="1" lang="en-US" altLang="ko-KR" dirty="0" smtClean="0"/>
                  <a:t> parameterized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kumimoji="1" lang="en-US" altLang="ko-KR" dirty="0" smtClean="0"/>
                  <a:t>,</a:t>
                </a:r>
              </a:p>
              <a:p>
                <a:pPr>
                  <a:lnSpc>
                    <a:spcPct val="200000"/>
                  </a:lnSpc>
                </a:pPr>
                <a:r>
                  <a:rPr kumimoji="1" lang="en-US" altLang="ko-KR" dirty="0" smtClean="0"/>
                  <a:t>	Model a network</a:t>
                </a:r>
                <a:endParaRPr kumimoji="1" lang="ko-KR" altLang="en-US" dirty="0"/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955" y="2347994"/>
                <a:ext cx="6078844" cy="1756122"/>
              </a:xfrm>
              <a:prstGeom prst="rect">
                <a:avLst/>
              </a:prstGeom>
              <a:blipFill rotWithShape="0">
                <a:blip r:embed="rId5"/>
                <a:stretch>
                  <a:fillRect l="-802" r="-100" b="-3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3940" y="3632563"/>
            <a:ext cx="1320800" cy="342900"/>
          </a:xfrm>
          <a:prstGeom prst="rect">
            <a:avLst/>
          </a:prstGeom>
        </p:spPr>
      </p:pic>
      <p:sp>
        <p:nvSpPr>
          <p:cNvPr id="37" name="오른쪽 화살표[R] 36"/>
          <p:cNvSpPr/>
          <p:nvPr/>
        </p:nvSpPr>
        <p:spPr>
          <a:xfrm>
            <a:off x="2203128" y="3089846"/>
            <a:ext cx="487552" cy="3563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7045" y="4713796"/>
            <a:ext cx="3371850" cy="495300"/>
          </a:xfrm>
          <a:prstGeom prst="rect">
            <a:avLst/>
          </a:prstGeom>
        </p:spPr>
      </p:pic>
      <p:sp>
        <p:nvSpPr>
          <p:cNvPr id="40" name="오른쪽 화살표[R] 39"/>
          <p:cNvSpPr/>
          <p:nvPr/>
        </p:nvSpPr>
        <p:spPr>
          <a:xfrm>
            <a:off x="2254735" y="4189710"/>
            <a:ext cx="487552" cy="3563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직사각형 9"/>
              <p:cNvSpPr/>
              <p:nvPr/>
            </p:nvSpPr>
            <p:spPr>
              <a:xfrm>
                <a:off x="2742287" y="4188208"/>
                <a:ext cx="3885615" cy="3702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ko-KR" dirty="0" smtClean="0"/>
                  <a:t>Finding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kumimoji="1" lang="en-US" altLang="ko-KR" i="1"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kumimoji="1" lang="en-US" altLang="ko-KR" dirty="0" smtClean="0"/>
                  <a:t> minimizing the loss function</a:t>
                </a:r>
                <a:endParaRPr lang="ko-KR" altLang="en-US" dirty="0"/>
              </a:p>
            </p:txBody>
          </p:sp>
        </mc:Choice>
        <mc:Fallback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2287" y="4188208"/>
                <a:ext cx="3885615" cy="370230"/>
              </a:xfrm>
              <a:prstGeom prst="rect">
                <a:avLst/>
              </a:prstGeom>
              <a:blipFill rotWithShape="0">
                <a:blip r:embed="rId8"/>
                <a:stretch>
                  <a:fillRect l="-1413" t="-6557" r="-628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오른쪽 화살표[R] 40"/>
          <p:cNvSpPr/>
          <p:nvPr/>
        </p:nvSpPr>
        <p:spPr>
          <a:xfrm>
            <a:off x="2887195" y="4756606"/>
            <a:ext cx="487552" cy="3563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6326447" y="4822205"/>
            <a:ext cx="308081" cy="2973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262892" y="5532697"/>
            <a:ext cx="4435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solidFill>
                  <a:srgbClr val="FF0000"/>
                </a:solidFill>
              </a:rPr>
              <a:t>Problem 1: How can we know this real value?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9" name="직선 화살표 연결선 18"/>
          <p:cNvCxnSpPr>
            <a:stCxn id="11" idx="4"/>
          </p:cNvCxnSpPr>
          <p:nvPr/>
        </p:nvCxnSpPr>
        <p:spPr>
          <a:xfrm flipH="1">
            <a:off x="6480487" y="5119545"/>
            <a:ext cx="1" cy="4304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776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2" grpId="0" animBg="1"/>
      <p:bldP spid="36" grpId="0"/>
      <p:bldP spid="37" grpId="0" animBg="1"/>
      <p:bldP spid="40" grpId="0" animBg="1"/>
      <p:bldP spid="10" grpId="0"/>
      <p:bldP spid="41" grpId="0" animBg="1"/>
      <p:bldP spid="11" grpId="0" animBg="1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직사각형 9"/>
              <p:cNvSpPr/>
              <p:nvPr/>
            </p:nvSpPr>
            <p:spPr>
              <a:xfrm>
                <a:off x="1331311" y="2387991"/>
                <a:ext cx="6081240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kumimoji="1" lang="en-US" altLang="ko-KR" dirty="0" smtClean="0"/>
                  <a:t>Also model a policy                    with a network parameter</a:t>
                </a:r>
                <a:r>
                  <a:rPr kumimoji="1" lang="en-US" altLang="ko-K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charset="0"/>
                          </a:rPr>
                          <m:t>𝜇</m:t>
                        </m:r>
                      </m:sup>
                    </m:sSup>
                  </m:oMath>
                </a14:m>
                <a:endParaRPr kumimoji="1" lang="en-US" altLang="ko-KR" dirty="0" smtClean="0"/>
              </a:p>
              <a:p>
                <a:pPr>
                  <a:lnSpc>
                    <a:spcPct val="200000"/>
                  </a:lnSpc>
                </a:pPr>
                <a:r>
                  <a:rPr kumimoji="1" lang="en-US" altLang="ko-KR" dirty="0"/>
                  <a:t>And find a 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kumimoji="1" lang="en-US" altLang="ko-KR" i="1">
                            <a:latin typeface="Cambria Math" charset="0"/>
                          </a:rPr>
                          <m:t>𝜇</m:t>
                        </m:r>
                      </m:sup>
                    </m:sSup>
                  </m:oMath>
                </a14:m>
                <a:r>
                  <a:rPr kumimoji="1" lang="en-US" altLang="ko-KR" dirty="0"/>
                  <a:t> which can do</a:t>
                </a:r>
                <a:endParaRPr kumimoji="1" lang="en-US" altLang="ko-KR" dirty="0"/>
              </a:p>
              <a:p>
                <a:pPr>
                  <a:lnSpc>
                    <a:spcPct val="200000"/>
                  </a:lnSpc>
                </a:pPr>
                <a:r>
                  <a:rPr kumimoji="1" lang="en-US" altLang="ko-KR" dirty="0" smtClean="0"/>
                  <a:t> </a:t>
                </a:r>
                <a:endParaRPr kumimoji="1" lang="en-US" altLang="ko-KR" dirty="0"/>
              </a:p>
            </p:txBody>
          </p:sp>
        </mc:Choice>
        <mc:Fallback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311" y="2387991"/>
                <a:ext cx="6081240" cy="1754326"/>
              </a:xfrm>
              <a:prstGeom prst="rect">
                <a:avLst/>
              </a:prstGeom>
              <a:blipFill rotWithShape="0">
                <a:blip r:embed="rId2"/>
                <a:stretch>
                  <a:fillRect l="-8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j-ea"/>
              </a:rPr>
              <a:t>Reinforcement Learning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: continuous space?</a:t>
            </a:r>
            <a:endParaRPr lang="ko-KR" altLang="en-US" sz="3600" b="1" dirty="0">
              <a:solidFill>
                <a:schemeClr val="bg1">
                  <a:lumMod val="50000"/>
                </a:schemeClr>
              </a:solidFill>
              <a:latin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27949" y="6384542"/>
            <a:ext cx="2057400" cy="365125"/>
          </a:xfrm>
        </p:spPr>
        <p:txBody>
          <a:bodyPr/>
          <a:lstStyle/>
          <a:p>
            <a:fld id="{78CE47A8-B8A8-4034-980E-49F5DA73A698}" type="datetime1">
              <a:rPr lang="ko-KR" altLang="en-US" smtClean="0"/>
              <a:t>2016. 4. 15.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CPSLAB (EECS)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079C4-AA84-48E9-906D-9866CE0D9A32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23" name="오른쪽 화살표[R] 22"/>
          <p:cNvSpPr/>
          <p:nvPr/>
        </p:nvSpPr>
        <p:spPr>
          <a:xfrm>
            <a:off x="773302" y="2022427"/>
            <a:ext cx="487552" cy="3563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331451" y="1816307"/>
            <a:ext cx="710611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dirty="0" smtClean="0"/>
              <a:t>How can we find                                                 in a continuous action space?</a:t>
            </a:r>
          </a:p>
          <a:p>
            <a:pPr>
              <a:lnSpc>
                <a:spcPct val="200000"/>
              </a:lnSpc>
            </a:pPr>
            <a:endParaRPr kumimoji="1" lang="en-US" altLang="ko-KR" dirty="0" smtClean="0"/>
          </a:p>
          <a:p>
            <a:pPr>
              <a:lnSpc>
                <a:spcPct val="200000"/>
              </a:lnSpc>
            </a:pPr>
            <a:endParaRPr kumimoji="1" lang="en-US" altLang="ko-KR" dirty="0" smtClean="0"/>
          </a:p>
          <a:p>
            <a:pPr>
              <a:lnSpc>
                <a:spcPct val="200000"/>
              </a:lnSpc>
            </a:pPr>
            <a:r>
              <a:rPr kumimoji="1" lang="en-US" altLang="ko-KR" dirty="0" smtClean="0"/>
              <a:t> </a:t>
            </a:r>
            <a:endParaRPr kumimoji="1"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27949" y="1495388"/>
            <a:ext cx="3282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Anyway, if assume that we know </a:t>
            </a:r>
            <a:endParaRPr kumimoji="1" lang="ko-KR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870" y="2057086"/>
            <a:ext cx="2400300" cy="2667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084" y="1508604"/>
            <a:ext cx="1320800" cy="3429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417" y="2584870"/>
            <a:ext cx="876300" cy="355600"/>
          </a:xfrm>
          <a:prstGeom prst="rect">
            <a:avLst/>
          </a:prstGeom>
        </p:spPr>
      </p:pic>
      <p:sp>
        <p:nvSpPr>
          <p:cNvPr id="32" name="오른쪽 화살표[R] 31"/>
          <p:cNvSpPr/>
          <p:nvPr/>
        </p:nvSpPr>
        <p:spPr>
          <a:xfrm>
            <a:off x="773302" y="2585833"/>
            <a:ext cx="487552" cy="3563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456" y="3154636"/>
            <a:ext cx="2400300" cy="266700"/>
          </a:xfrm>
          <a:prstGeom prst="rect">
            <a:avLst/>
          </a:prstGeom>
        </p:spPr>
      </p:pic>
      <p:pic>
        <p:nvPicPr>
          <p:cNvPr id="36" name="Picture 2" descr="http://www0.cs.ucl.ac.uk/staff/d.silver/web/Home_files/Dave_Silv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854" y="3628675"/>
            <a:ext cx="1424178" cy="190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2786538" y="5086348"/>
            <a:ext cx="48452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Silver, David, et al. "Deterministic policy gradient algorithms." </a:t>
            </a:r>
            <a:r>
              <a:rPr lang="en-US" altLang="ko-KR" sz="900" b="1" i="1" dirty="0"/>
              <a:t>ICML</a:t>
            </a:r>
            <a:r>
              <a:rPr lang="en-US" altLang="ko-KR" sz="900" b="1" dirty="0"/>
              <a:t>. 2014.</a:t>
            </a:r>
            <a:endParaRPr lang="ko-KR" altLang="en-US" sz="900" b="1" dirty="0"/>
          </a:p>
        </p:txBody>
      </p:sp>
      <p:sp>
        <p:nvSpPr>
          <p:cNvPr id="38" name="모서리가 둥근 사각형 설명선 18"/>
          <p:cNvSpPr/>
          <p:nvPr/>
        </p:nvSpPr>
        <p:spPr>
          <a:xfrm>
            <a:off x="2748077" y="4120073"/>
            <a:ext cx="5517960" cy="971988"/>
          </a:xfrm>
          <a:prstGeom prst="wedgeRoundRectCallout">
            <a:avLst>
              <a:gd name="adj1" fmla="val -55012"/>
              <a:gd name="adj2" fmla="val 28201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7641" y="4201337"/>
            <a:ext cx="5438775" cy="781050"/>
          </a:xfrm>
          <a:prstGeom prst="rect">
            <a:avLst/>
          </a:prstGeom>
          <a:ln w="28575">
            <a:noFill/>
          </a:ln>
        </p:spPr>
      </p:pic>
      <p:sp>
        <p:nvSpPr>
          <p:cNvPr id="40" name="직사각형 39"/>
          <p:cNvSpPr/>
          <p:nvPr/>
        </p:nvSpPr>
        <p:spPr>
          <a:xfrm>
            <a:off x="2647370" y="3561182"/>
            <a:ext cx="68606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dirty="0" smtClean="0"/>
              <a:t>The gradient of the policy’s performance can be defined as,</a:t>
            </a:r>
            <a:endParaRPr kumimoji="1" lang="en-US" altLang="ko-KR" dirty="0"/>
          </a:p>
        </p:txBody>
      </p:sp>
      <p:sp>
        <p:nvSpPr>
          <p:cNvPr id="41" name="오른쪽 화살표[R] 40"/>
          <p:cNvSpPr/>
          <p:nvPr/>
        </p:nvSpPr>
        <p:spPr>
          <a:xfrm>
            <a:off x="712455" y="4427911"/>
            <a:ext cx="487552" cy="3563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3768192" y="4714416"/>
            <a:ext cx="252480" cy="2679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359970" y="5801715"/>
            <a:ext cx="7068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solidFill>
                  <a:srgbClr val="FF0000"/>
                </a:solidFill>
              </a:rPr>
              <a:t>	Problem 2: How can we successfully explore this action space?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44" name="직선 화살표 연결선 43"/>
          <p:cNvCxnSpPr>
            <a:stCxn id="42" idx="4"/>
            <a:endCxn id="43" idx="0"/>
          </p:cNvCxnSpPr>
          <p:nvPr/>
        </p:nvCxnSpPr>
        <p:spPr>
          <a:xfrm>
            <a:off x="3894432" y="4982387"/>
            <a:ext cx="0" cy="8193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00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3" grpId="0" animBg="1"/>
      <p:bldP spid="24" grpId="0"/>
      <p:bldP spid="29" grpId="0"/>
      <p:bldP spid="32" grpId="0" animBg="1"/>
      <p:bldP spid="37" grpId="0"/>
      <p:bldP spid="38" grpId="0" animBg="1"/>
      <p:bldP spid="40" grpId="0"/>
      <p:bldP spid="41" grpId="0" animBg="1"/>
      <p:bldP spid="42" grpId="0" animBg="1"/>
      <p:bldP spid="4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01055" y="1450925"/>
            <a:ext cx="7953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 smtClean="0"/>
              <a:t>Objective : Learn                         and                  in a continuous action space!</a:t>
            </a:r>
            <a:endParaRPr kumimoji="1" lang="ko-KR" altLang="en-US" sz="2000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j-ea"/>
              </a:rPr>
              <a:t>Reinforcement Learning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: continuous space?</a:t>
            </a:r>
            <a:endParaRPr lang="ko-KR" altLang="en-US" sz="3600" b="1" dirty="0">
              <a:solidFill>
                <a:schemeClr val="bg1">
                  <a:lumMod val="50000"/>
                </a:schemeClr>
              </a:solidFill>
              <a:latin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27949" y="6384542"/>
            <a:ext cx="2057400" cy="365125"/>
          </a:xfrm>
        </p:spPr>
        <p:txBody>
          <a:bodyPr/>
          <a:lstStyle/>
          <a:p>
            <a:fld id="{78CE47A8-B8A8-4034-980E-49F5DA73A698}" type="datetime1">
              <a:rPr lang="ko-KR" altLang="en-US" smtClean="0"/>
              <a:t>2016. 4. 15.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CPSLAB (EECS)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079C4-AA84-48E9-906D-9866CE0D9A32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463" y="1491035"/>
            <a:ext cx="1320800" cy="3429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797" y="1466292"/>
            <a:ext cx="876300" cy="35560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656" y="4014142"/>
            <a:ext cx="5438775" cy="781050"/>
          </a:xfrm>
          <a:prstGeom prst="rect">
            <a:avLst/>
          </a:prstGeom>
          <a:ln w="28575">
            <a:noFill/>
          </a:ln>
        </p:spPr>
      </p:pic>
      <p:sp>
        <p:nvSpPr>
          <p:cNvPr id="42" name="타원 41"/>
          <p:cNvSpPr/>
          <p:nvPr/>
        </p:nvSpPr>
        <p:spPr>
          <a:xfrm>
            <a:off x="2776535" y="4527221"/>
            <a:ext cx="252480" cy="2679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1942918" y="4769078"/>
            <a:ext cx="7068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mtClean="0">
                <a:solidFill>
                  <a:srgbClr val="FF0000"/>
                </a:solidFill>
              </a:rPr>
              <a:t>	How </a:t>
            </a:r>
            <a:r>
              <a:rPr kumimoji="1" lang="en-US" altLang="ko-KR" dirty="0" smtClean="0">
                <a:solidFill>
                  <a:srgbClr val="FF0000"/>
                </a:solidFill>
              </a:rPr>
              <a:t>can we successfully explore this action space?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3329" y="2509794"/>
            <a:ext cx="3371850" cy="495300"/>
          </a:xfrm>
          <a:prstGeom prst="rect">
            <a:avLst/>
          </a:prstGeom>
        </p:spPr>
      </p:pic>
      <p:sp>
        <p:nvSpPr>
          <p:cNvPr id="28" name="타원 27"/>
          <p:cNvSpPr/>
          <p:nvPr/>
        </p:nvSpPr>
        <p:spPr>
          <a:xfrm>
            <a:off x="4602731" y="2631650"/>
            <a:ext cx="308081" cy="2973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426553" y="2105123"/>
            <a:ext cx="122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Problem of</a:t>
            </a:r>
            <a:endParaRPr kumimoji="1" lang="ko-KR" altLang="en-US"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881" y="2113919"/>
            <a:ext cx="1320800" cy="3429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477870" y="2924903"/>
            <a:ext cx="3473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mtClean="0">
                <a:solidFill>
                  <a:srgbClr val="FF0000"/>
                </a:solidFill>
              </a:rPr>
              <a:t> </a:t>
            </a:r>
            <a:r>
              <a:rPr kumimoji="1" lang="en-US" altLang="ko-KR">
                <a:solidFill>
                  <a:srgbClr val="FF0000"/>
                </a:solidFill>
              </a:rPr>
              <a:t>How can we know this real value?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426553" y="3577188"/>
            <a:ext cx="122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Problem of</a:t>
            </a:r>
            <a:endParaRPr kumimoji="1" lang="ko-KR" altLang="en-US" dirty="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199" y="3550684"/>
            <a:ext cx="876300" cy="355600"/>
          </a:xfrm>
          <a:prstGeom prst="rect">
            <a:avLst/>
          </a:prstGeom>
        </p:spPr>
      </p:pic>
      <p:sp>
        <p:nvSpPr>
          <p:cNvPr id="46" name="타원 45"/>
          <p:cNvSpPr/>
          <p:nvPr/>
        </p:nvSpPr>
        <p:spPr>
          <a:xfrm>
            <a:off x="2763467" y="4157889"/>
            <a:ext cx="252480" cy="2679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오른쪽 화살표[R] 46"/>
          <p:cNvSpPr/>
          <p:nvPr/>
        </p:nvSpPr>
        <p:spPr>
          <a:xfrm>
            <a:off x="968774" y="2107213"/>
            <a:ext cx="487552" cy="3563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오른쪽 화살표[R] 47"/>
          <p:cNvSpPr/>
          <p:nvPr/>
        </p:nvSpPr>
        <p:spPr>
          <a:xfrm>
            <a:off x="955889" y="3574940"/>
            <a:ext cx="487552" cy="3563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2" name="직선 연결선[R] 11"/>
          <p:cNvCxnSpPr/>
          <p:nvPr/>
        </p:nvCxnSpPr>
        <p:spPr>
          <a:xfrm>
            <a:off x="2664085" y="1821892"/>
            <a:ext cx="106896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[R] 48"/>
          <p:cNvCxnSpPr/>
          <p:nvPr/>
        </p:nvCxnSpPr>
        <p:spPr>
          <a:xfrm>
            <a:off x="4384797" y="1820811"/>
            <a:ext cx="90887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3053936" y="1786059"/>
            <a:ext cx="1965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400" dirty="0" smtClean="0">
                <a:solidFill>
                  <a:srgbClr val="FF0000"/>
                </a:solidFill>
              </a:rPr>
              <a:t>Both are neural network</a:t>
            </a:r>
            <a:endParaRPr kumimoji="1"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51" name="오른쪽 화살표[R] 50"/>
          <p:cNvSpPr/>
          <p:nvPr/>
        </p:nvSpPr>
        <p:spPr>
          <a:xfrm>
            <a:off x="1456326" y="5252712"/>
            <a:ext cx="487552" cy="3563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1929793" y="5040911"/>
            <a:ext cx="49664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dirty="0" smtClean="0"/>
              <a:t>Authors suggest to use additional ‘target networks’</a:t>
            </a:r>
          </a:p>
          <a:p>
            <a:pPr>
              <a:lnSpc>
                <a:spcPct val="200000"/>
              </a:lnSpc>
            </a:pPr>
            <a:r>
              <a:rPr kumimoji="1" lang="en-US" altLang="ko-KR" dirty="0"/>
              <a:t> </a:t>
            </a:r>
            <a:r>
              <a:rPr kumimoji="1" lang="en-US" altLang="ko-KR" dirty="0" smtClean="0"/>
              <a:t>                                 and </a:t>
            </a:r>
            <a:endParaRPr kumimoji="1"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/>
          <a:srcRect t="9196" b="-1"/>
          <a:stretch/>
        </p:blipFill>
        <p:spPr>
          <a:xfrm>
            <a:off x="2288711" y="5787614"/>
            <a:ext cx="1409700" cy="35749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6802" y="5776810"/>
            <a:ext cx="10795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2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2" grpId="0" animBg="1"/>
      <p:bldP spid="43" grpId="0"/>
      <p:bldP spid="28" grpId="0" animBg="1"/>
      <p:bldP spid="30" grpId="0"/>
      <p:bldP spid="8" grpId="0"/>
      <p:bldP spid="33" grpId="0"/>
      <p:bldP spid="46" grpId="0" animBg="1"/>
      <p:bldP spid="47" grpId="0" animBg="1"/>
      <p:bldP spid="48" grpId="0" animBg="1"/>
      <p:bldP spid="50" grpId="0"/>
      <p:bldP spid="51" grpId="0" animBg="1"/>
      <p:bldP spid="5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+mj-ea"/>
              </a:rPr>
              <a:t>DDPG(Deep DPG) Algorithm</a:t>
            </a:r>
            <a:endParaRPr lang="ko-KR" altLang="en-US" sz="3600" b="1" dirty="0">
              <a:solidFill>
                <a:schemeClr val="bg1">
                  <a:lumMod val="50000"/>
                </a:schemeClr>
              </a:solidFill>
              <a:latin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47A8-B8A8-4034-980E-49F5DA73A698}" type="datetime1">
              <a:rPr lang="ko-KR" altLang="en-US" smtClean="0"/>
              <a:t>2016. 4. 15.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CPSLAB (EECS)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079C4-AA84-48E9-906D-9866CE0D9A32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46529"/>
            <a:ext cx="6636431" cy="490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56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+mj-ea"/>
              </a:rPr>
              <a:t>DDPG(Deep DPG) Algorithm</a:t>
            </a:r>
            <a:endParaRPr lang="ko-KR" altLang="en-US" sz="3600" b="1" dirty="0">
              <a:solidFill>
                <a:schemeClr val="bg1">
                  <a:lumMod val="50000"/>
                </a:schemeClr>
              </a:solidFill>
              <a:latin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47A8-B8A8-4034-980E-49F5DA73A698}" type="datetime1">
              <a:rPr lang="ko-KR" altLang="en-US" smtClean="0"/>
              <a:t>2016. 4. 15.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CPSLAB (EECS)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079C4-AA84-48E9-906D-9866CE0D9A32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46529"/>
            <a:ext cx="6636431" cy="490982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120390" y="1737360"/>
            <a:ext cx="765810" cy="2617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527176" y="1737360"/>
            <a:ext cx="559174" cy="2617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624321" y="1471415"/>
            <a:ext cx="11705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400" dirty="0" smtClean="0">
                <a:solidFill>
                  <a:srgbClr val="FF0000"/>
                </a:solidFill>
              </a:rPr>
              <a:t>Our objective</a:t>
            </a:r>
            <a:endParaRPr kumimoji="1"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5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+mj-ea"/>
              </a:rPr>
              <a:t>DDPG(Deep DPG) Algorithm</a:t>
            </a:r>
            <a:endParaRPr lang="ko-KR" altLang="en-US" sz="3600" b="1" dirty="0">
              <a:solidFill>
                <a:schemeClr val="bg1">
                  <a:lumMod val="50000"/>
                </a:schemeClr>
              </a:solidFill>
              <a:latin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47A8-B8A8-4034-980E-49F5DA73A698}" type="datetime1">
              <a:rPr lang="ko-KR" altLang="en-US" smtClean="0"/>
              <a:t>2016. 4. 15.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CPSLAB (EECS)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079C4-AA84-48E9-906D-9866CE0D9A32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46529"/>
            <a:ext cx="6636431" cy="4909822"/>
          </a:xfrm>
          <a:prstGeom prst="rect">
            <a:avLst/>
          </a:prstGeom>
          <a:ln>
            <a:noFill/>
          </a:ln>
        </p:spPr>
      </p:pic>
      <p:sp>
        <p:nvSpPr>
          <p:cNvPr id="7" name="직사각형 6"/>
          <p:cNvSpPr/>
          <p:nvPr/>
        </p:nvSpPr>
        <p:spPr>
          <a:xfrm>
            <a:off x="1435025" y="2185597"/>
            <a:ext cx="1066128" cy="1990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555206" y="2238490"/>
                <a:ext cx="357777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ko-KR" sz="1400" b="0" dirty="0" smtClean="0">
                    <a:solidFill>
                      <a:srgbClr val="FF0000"/>
                    </a:solidFill>
                  </a:rPr>
                  <a:t>A finite sized cache of transitions</a:t>
                </a: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 (</m:t>
                    </m:r>
                    <m:sSub>
                      <m:sSubPr>
                        <m:ctrlPr>
                          <a:rPr kumimoji="1" lang="en-US" altLang="ko-KR" sz="1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1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ko-KR" sz="1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kumimoji="1" lang="en-US" altLang="ko-KR" sz="1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kumimoji="1" lang="en-US" altLang="ko-KR" sz="1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1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R" sz="1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kumimoji="1" lang="en-US" altLang="ko-KR" sz="1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sz="1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1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ko-KR" sz="1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kumimoji="1" lang="en-US" altLang="ko-KR" sz="1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sz="1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1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ko-KR" sz="1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kumimoji="1" lang="en-US" altLang="ko-KR" sz="1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+1 </m:t>
                        </m:r>
                      </m:sub>
                    </m:sSub>
                    <m:r>
                      <a:rPr kumimoji="1" lang="en-US" altLang="ko-KR" sz="1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kumimoji="1" lang="ko-KR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206" y="2238490"/>
                <a:ext cx="3577774" cy="215444"/>
              </a:xfrm>
              <a:prstGeom prst="rect">
                <a:avLst/>
              </a:prstGeom>
              <a:blipFill rotWithShape="0">
                <a:blip r:embed="rId3"/>
                <a:stretch>
                  <a:fillRect l="-3066" t="-138889" r="-1022" b="-169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/>
          <p:cNvSpPr/>
          <p:nvPr/>
        </p:nvSpPr>
        <p:spPr>
          <a:xfrm>
            <a:off x="3120390" y="1737360"/>
            <a:ext cx="765810" cy="261769"/>
          </a:xfrm>
          <a:prstGeom prst="rect">
            <a:avLst/>
          </a:prstGeom>
          <a:noFill/>
          <a:ln w="2857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527176" y="1737360"/>
            <a:ext cx="559174" cy="261769"/>
          </a:xfrm>
          <a:prstGeom prst="rect">
            <a:avLst/>
          </a:prstGeom>
          <a:noFill/>
          <a:ln w="2857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624321" y="1471415"/>
            <a:ext cx="1170513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kumimoji="1" lang="en-US" altLang="ko-KR" sz="1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Our objective</a:t>
            </a:r>
            <a:endParaRPr kumimoji="1" lang="ko-KR" altLang="en-US" sz="1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66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532707"/>
            <a:ext cx="7886700" cy="903235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+mj-ea"/>
              </a:rPr>
              <a:t>DDPG(Deep DPG) Algorithm</a:t>
            </a:r>
            <a:endParaRPr lang="ko-KR" altLang="en-US" sz="3600" b="1" dirty="0">
              <a:solidFill>
                <a:schemeClr val="bg1">
                  <a:lumMod val="50000"/>
                </a:schemeClr>
              </a:solidFill>
              <a:latin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47A8-B8A8-4034-980E-49F5DA73A698}" type="datetime1">
              <a:rPr lang="ko-KR" altLang="en-US" smtClean="0"/>
              <a:t>2016. 4. 15.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CPSLAB (EECS)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079C4-AA84-48E9-906D-9866CE0D9A32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46529"/>
            <a:ext cx="6636431" cy="490982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236930" y="2553150"/>
            <a:ext cx="1218529" cy="1990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018401" y="3082570"/>
            <a:ext cx="1397152" cy="2164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0" name="직선 화살표 연결선 9"/>
          <p:cNvCxnSpPr>
            <a:stCxn id="7" idx="2"/>
            <a:endCxn id="9" idx="0"/>
          </p:cNvCxnSpPr>
          <p:nvPr/>
        </p:nvCxnSpPr>
        <p:spPr>
          <a:xfrm flipH="1">
            <a:off x="2716977" y="2752166"/>
            <a:ext cx="1129218" cy="330404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435025" y="2185597"/>
            <a:ext cx="1066128" cy="199016"/>
          </a:xfrm>
          <a:prstGeom prst="rect">
            <a:avLst/>
          </a:prstGeom>
          <a:noFill/>
          <a:ln w="2857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2555206" y="2238490"/>
                <a:ext cx="357777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ko-KR" sz="1400" b="0" dirty="0" smtClean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A finite sized cache of transitions</a:t>
                </a: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charset="0"/>
                      </a:rPr>
                      <m:t> (</m:t>
                    </m:r>
                    <m:sSub>
                      <m:sSubPr>
                        <m:ctrlPr>
                          <a:rPr kumimoji="1" lang="en-US" altLang="ko-KR" sz="14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14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ko-KR" sz="14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kumimoji="1" lang="en-US" altLang="ko-KR" sz="14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kumimoji="1" lang="en-US" altLang="ko-KR" sz="14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14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R" sz="14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kumimoji="1" lang="en-US" altLang="ko-KR" sz="14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sz="14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14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ko-KR" sz="14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kumimoji="1" lang="en-US" altLang="ko-KR" sz="14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sz="14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14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ko-KR" sz="14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kumimoji="1" lang="en-US" altLang="ko-KR" sz="14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charset="0"/>
                          </a:rPr>
                          <m:t>+1 </m:t>
                        </m:r>
                      </m:sub>
                    </m:sSub>
                    <m:r>
                      <a:rPr kumimoji="1" lang="en-US" altLang="ko-KR" sz="14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kumimoji="1" lang="ko-KR" altLang="en-US" sz="14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206" y="2238490"/>
                <a:ext cx="3577774" cy="215444"/>
              </a:xfrm>
              <a:prstGeom prst="rect">
                <a:avLst/>
              </a:prstGeom>
              <a:blipFill rotWithShape="0">
                <a:blip r:embed="rId3"/>
                <a:stretch>
                  <a:fillRect l="-3066" t="-138889" r="-1022" b="-169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/>
          <p:cNvSpPr/>
          <p:nvPr/>
        </p:nvSpPr>
        <p:spPr>
          <a:xfrm>
            <a:off x="3120390" y="1746324"/>
            <a:ext cx="765810" cy="261769"/>
          </a:xfrm>
          <a:prstGeom prst="rect">
            <a:avLst/>
          </a:prstGeom>
          <a:noFill/>
          <a:ln w="2857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527176" y="1737360"/>
            <a:ext cx="559174" cy="261769"/>
          </a:xfrm>
          <a:prstGeom prst="rect">
            <a:avLst/>
          </a:prstGeom>
          <a:noFill/>
          <a:ln w="2857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24321" y="1471415"/>
            <a:ext cx="1170513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kumimoji="1" lang="en-US" altLang="ko-KR" sz="1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Our objective</a:t>
            </a:r>
            <a:endParaRPr kumimoji="1" lang="ko-KR" altLang="en-US" sz="1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08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+mj-ea"/>
              </a:rPr>
              <a:t>DDPG(Deep DPG) Algorithm</a:t>
            </a:r>
            <a:endParaRPr lang="ko-KR" altLang="en-US" sz="3600" b="1" dirty="0">
              <a:solidFill>
                <a:schemeClr val="bg1">
                  <a:lumMod val="50000"/>
                </a:schemeClr>
              </a:solidFill>
              <a:latin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47A8-B8A8-4034-980E-49F5DA73A698}" type="datetime1">
              <a:rPr lang="ko-KR" altLang="en-US" smtClean="0"/>
              <a:t>2016. 4. 15.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CPSLAB (EECS)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079C4-AA84-48E9-906D-9866CE0D9A32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46529"/>
            <a:ext cx="6636431" cy="490982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236930" y="2553150"/>
            <a:ext cx="1218529" cy="199016"/>
          </a:xfrm>
          <a:prstGeom prst="rect">
            <a:avLst/>
          </a:prstGeom>
          <a:noFill/>
          <a:ln w="2857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018401" y="3082570"/>
            <a:ext cx="1397152" cy="216442"/>
          </a:xfrm>
          <a:prstGeom prst="rect">
            <a:avLst/>
          </a:prstGeom>
          <a:noFill/>
          <a:ln w="2857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0" name="직선 화살표 연결선 9"/>
          <p:cNvCxnSpPr>
            <a:stCxn id="7" idx="2"/>
            <a:endCxn id="9" idx="0"/>
          </p:cNvCxnSpPr>
          <p:nvPr/>
        </p:nvCxnSpPr>
        <p:spPr>
          <a:xfrm flipH="1">
            <a:off x="2716977" y="2752166"/>
            <a:ext cx="1129218" cy="330404"/>
          </a:xfrm>
          <a:prstGeom prst="straightConnector1">
            <a:avLst/>
          </a:prstGeom>
          <a:ln w="12700">
            <a:solidFill>
              <a:schemeClr val="accent2">
                <a:lumMod val="20000"/>
                <a:lumOff val="8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435025" y="2185597"/>
            <a:ext cx="1066128" cy="199016"/>
          </a:xfrm>
          <a:prstGeom prst="rect">
            <a:avLst/>
          </a:prstGeom>
          <a:noFill/>
          <a:ln w="2857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2555206" y="2238490"/>
                <a:ext cx="357777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ko-KR" sz="1400" b="0" dirty="0" smtClean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A finite sized cache of transitions</a:t>
                </a: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charset="0"/>
                      </a:rPr>
                      <m:t> (</m:t>
                    </m:r>
                    <m:sSub>
                      <m:sSubPr>
                        <m:ctrlPr>
                          <a:rPr kumimoji="1" lang="en-US" altLang="ko-KR" sz="14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14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ko-KR" sz="14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kumimoji="1" lang="en-US" altLang="ko-KR" sz="14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kumimoji="1" lang="en-US" altLang="ko-KR" sz="14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14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R" sz="14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kumimoji="1" lang="en-US" altLang="ko-KR" sz="14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sz="14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14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ko-KR" sz="14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kumimoji="1" lang="en-US" altLang="ko-KR" sz="14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sz="14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14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ko-KR" sz="14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kumimoji="1" lang="en-US" altLang="ko-KR" sz="14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charset="0"/>
                          </a:rPr>
                          <m:t>+1 </m:t>
                        </m:r>
                      </m:sub>
                    </m:sSub>
                    <m:r>
                      <a:rPr kumimoji="1" lang="en-US" altLang="ko-KR" sz="14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kumimoji="1" lang="ko-KR" altLang="en-US" sz="14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206" y="2238490"/>
                <a:ext cx="3577774" cy="215444"/>
              </a:xfrm>
              <a:prstGeom prst="rect">
                <a:avLst/>
              </a:prstGeom>
              <a:blipFill rotWithShape="0">
                <a:blip r:embed="rId3"/>
                <a:stretch>
                  <a:fillRect l="-3066" t="-138889" r="-1022" b="-169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/>
          <p:cNvSpPr/>
          <p:nvPr/>
        </p:nvSpPr>
        <p:spPr>
          <a:xfrm>
            <a:off x="3120390" y="1746324"/>
            <a:ext cx="765810" cy="261769"/>
          </a:xfrm>
          <a:prstGeom prst="rect">
            <a:avLst/>
          </a:prstGeom>
          <a:noFill/>
          <a:ln w="2857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527176" y="1737360"/>
            <a:ext cx="559174" cy="261769"/>
          </a:xfrm>
          <a:prstGeom prst="rect">
            <a:avLst/>
          </a:prstGeom>
          <a:noFill/>
          <a:ln w="2857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24321" y="1471415"/>
            <a:ext cx="1170513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kumimoji="1" lang="en-US" altLang="ko-KR" sz="1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Our objective</a:t>
            </a:r>
            <a:endParaRPr kumimoji="1" lang="ko-KR" altLang="en-US" sz="1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71600" y="3826436"/>
            <a:ext cx="2644588" cy="2303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043082" y="3853082"/>
            <a:ext cx="429790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1200" b="0" dirty="0" smtClean="0">
                <a:solidFill>
                  <a:srgbClr val="FF0000"/>
                </a:solidFill>
              </a:rPr>
              <a:t>Explored reward + sum of future rewards from target policy network </a:t>
            </a:r>
            <a:endParaRPr kumimoji="1"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65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latin typeface="+mj-ea"/>
              </a:rPr>
              <a:t>Introduction</a:t>
            </a:r>
            <a:endParaRPr lang="ko-KR" altLang="en-US" sz="3600" b="1" dirty="0">
              <a:latin typeface="+mj-ea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9D48A-3BDD-4A07-98D1-423AD96DBB9D}" type="datetime1">
              <a:rPr lang="ko-KR" altLang="en-US" smtClean="0"/>
              <a:t>2016. 4. 15.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CPSLAB (EECS)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079C4-AA84-48E9-906D-9866CE0D9A32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2050" name="Picture 2" descr="http://www0.cs.ucl.ac.uk/staff/d.silver/web/Home_files/Dave_Silv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790" y="1647046"/>
            <a:ext cx="1363820" cy="182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dataversity.net/wp-content/uploads/sites/2/2014/01/deepmind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278"/>
          <a:stretch/>
        </p:blipFill>
        <p:spPr bwMode="auto">
          <a:xfrm>
            <a:off x="628650" y="1642622"/>
            <a:ext cx="1631074" cy="182433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549" y="3693728"/>
            <a:ext cx="1926349" cy="22985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52518" y="1481037"/>
            <a:ext cx="5051632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charset="2"/>
              <a:buChar char="ü"/>
            </a:pPr>
            <a:r>
              <a:rPr lang="en-US" altLang="ko-KR" sz="2000" dirty="0" smtClean="0"/>
              <a:t>   Another work of</a:t>
            </a:r>
          </a:p>
          <a:p>
            <a:pPr lvl="1">
              <a:lnSpc>
                <a:spcPct val="125000"/>
              </a:lnSpc>
            </a:pPr>
            <a:r>
              <a:rPr lang="en-US" altLang="ko-KR" sz="2000" dirty="0" smtClean="0"/>
              <a:t>Deep Learning </a:t>
            </a:r>
          </a:p>
          <a:p>
            <a:pPr lvl="1">
              <a:lnSpc>
                <a:spcPct val="125000"/>
              </a:lnSpc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                      </a:t>
            </a:r>
            <a:r>
              <a:rPr lang="en-US" altLang="ko-KR" sz="2000" dirty="0" smtClean="0"/>
              <a:t>+ Reinforcement Learning</a:t>
            </a:r>
          </a:p>
          <a:p>
            <a:pPr lvl="1">
              <a:lnSpc>
                <a:spcPct val="125000"/>
              </a:lnSpc>
            </a:pPr>
            <a:r>
              <a:rPr lang="en-US" altLang="ko-KR" sz="2000" dirty="0" smtClean="0"/>
              <a:t>from Google DEEPMIND !</a:t>
            </a:r>
            <a:r>
              <a:rPr lang="en-US" altLang="ko-KR" sz="2000" dirty="0" smtClean="0"/>
              <a:t> </a:t>
            </a:r>
          </a:p>
          <a:p>
            <a:pPr lvl="1">
              <a:lnSpc>
                <a:spcPct val="125000"/>
              </a:lnSpc>
            </a:pPr>
            <a:endParaRPr lang="en-US" altLang="ko-KR" sz="2000" dirty="0" smtClean="0"/>
          </a:p>
          <a:p>
            <a:pPr lvl="1">
              <a:lnSpc>
                <a:spcPct val="125000"/>
              </a:lnSpc>
            </a:pPr>
            <a:endParaRPr lang="en-US" altLang="ko-KR" sz="2000" dirty="0" smtClean="0"/>
          </a:p>
          <a:p>
            <a:pPr marL="342900" indent="-342900">
              <a:lnSpc>
                <a:spcPct val="125000"/>
              </a:lnSpc>
              <a:buFont typeface="Wingdings" charset="2"/>
              <a:buChar char="ü"/>
            </a:pPr>
            <a:r>
              <a:rPr lang="en-US" altLang="ko-KR" sz="2000" dirty="0" smtClean="0"/>
              <a:t>Extended their Deep Q Network,   </a:t>
            </a:r>
          </a:p>
          <a:p>
            <a:pPr>
              <a:lnSpc>
                <a:spcPct val="125000"/>
              </a:lnSpc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  which is dealing with </a:t>
            </a:r>
            <a:r>
              <a:rPr lang="en-US" altLang="ko-KR" sz="2000" b="1" dirty="0" smtClean="0"/>
              <a:t>discrete action space</a:t>
            </a:r>
            <a:r>
              <a:rPr lang="en-US" altLang="ko-KR" sz="2000" dirty="0" smtClean="0"/>
              <a:t>,     </a:t>
            </a:r>
          </a:p>
          <a:p>
            <a:pPr>
              <a:lnSpc>
                <a:spcPct val="125000"/>
              </a:lnSpc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  to </a:t>
            </a:r>
            <a:r>
              <a:rPr lang="en-US" altLang="ko-KR" sz="2000" b="1" dirty="0" smtClean="0"/>
              <a:t>continuous action space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588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+mj-ea"/>
              </a:rPr>
              <a:t>DDPG(Deep DPG) Algorithm</a:t>
            </a:r>
            <a:endParaRPr lang="ko-KR" altLang="en-US" sz="3600" b="1" dirty="0">
              <a:solidFill>
                <a:schemeClr val="bg1">
                  <a:lumMod val="50000"/>
                </a:schemeClr>
              </a:solidFill>
              <a:latin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47A8-B8A8-4034-980E-49F5DA73A698}" type="datetime1">
              <a:rPr lang="ko-KR" altLang="en-US" smtClean="0"/>
              <a:t>2016. 4. 15.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CPSLAB (EECS)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079C4-AA84-48E9-906D-9866CE0D9A32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46529"/>
            <a:ext cx="6636431" cy="490982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236930" y="2553150"/>
            <a:ext cx="1218529" cy="199016"/>
          </a:xfrm>
          <a:prstGeom prst="rect">
            <a:avLst/>
          </a:prstGeom>
          <a:noFill/>
          <a:ln w="2857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018401" y="3082570"/>
            <a:ext cx="1397152" cy="216442"/>
          </a:xfrm>
          <a:prstGeom prst="rect">
            <a:avLst/>
          </a:prstGeom>
          <a:noFill/>
          <a:ln w="2857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0" name="직선 화살표 연결선 9"/>
          <p:cNvCxnSpPr>
            <a:stCxn id="7" idx="2"/>
            <a:endCxn id="9" idx="0"/>
          </p:cNvCxnSpPr>
          <p:nvPr/>
        </p:nvCxnSpPr>
        <p:spPr>
          <a:xfrm flipH="1">
            <a:off x="2716977" y="2752166"/>
            <a:ext cx="1129218" cy="330404"/>
          </a:xfrm>
          <a:prstGeom prst="straightConnector1">
            <a:avLst/>
          </a:prstGeom>
          <a:ln w="12700">
            <a:solidFill>
              <a:schemeClr val="accent2">
                <a:lumMod val="20000"/>
                <a:lumOff val="8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435025" y="2185597"/>
            <a:ext cx="1066128" cy="199016"/>
          </a:xfrm>
          <a:prstGeom prst="rect">
            <a:avLst/>
          </a:prstGeom>
          <a:noFill/>
          <a:ln w="2857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2555206" y="2238490"/>
                <a:ext cx="357777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ko-KR" sz="1400" b="0" dirty="0" smtClean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A finite sized cache of transitions</a:t>
                </a: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charset="0"/>
                      </a:rPr>
                      <m:t> (</m:t>
                    </m:r>
                    <m:sSub>
                      <m:sSubPr>
                        <m:ctrlPr>
                          <a:rPr kumimoji="1" lang="en-US" altLang="ko-KR" sz="14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14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ko-KR" sz="14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kumimoji="1" lang="en-US" altLang="ko-KR" sz="14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kumimoji="1" lang="en-US" altLang="ko-KR" sz="14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14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R" sz="14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kumimoji="1" lang="en-US" altLang="ko-KR" sz="14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sz="14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14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ko-KR" sz="14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kumimoji="1" lang="en-US" altLang="ko-KR" sz="14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sz="14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14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ko-KR" sz="14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kumimoji="1" lang="en-US" altLang="ko-KR" sz="14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charset="0"/>
                          </a:rPr>
                          <m:t>+1 </m:t>
                        </m:r>
                      </m:sub>
                    </m:sSub>
                    <m:r>
                      <a:rPr kumimoji="1" lang="en-US" altLang="ko-KR" sz="14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kumimoji="1" lang="ko-KR" altLang="en-US" sz="14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206" y="2238490"/>
                <a:ext cx="3577774" cy="215444"/>
              </a:xfrm>
              <a:prstGeom prst="rect">
                <a:avLst/>
              </a:prstGeom>
              <a:blipFill rotWithShape="0">
                <a:blip r:embed="rId3"/>
                <a:stretch>
                  <a:fillRect l="-3066" t="-138889" r="-1022" b="-169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/>
          <p:cNvSpPr/>
          <p:nvPr/>
        </p:nvSpPr>
        <p:spPr>
          <a:xfrm>
            <a:off x="3120390" y="1746324"/>
            <a:ext cx="765810" cy="261769"/>
          </a:xfrm>
          <a:prstGeom prst="rect">
            <a:avLst/>
          </a:prstGeom>
          <a:noFill/>
          <a:ln w="2857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527176" y="1737360"/>
            <a:ext cx="559174" cy="261769"/>
          </a:xfrm>
          <a:prstGeom prst="rect">
            <a:avLst/>
          </a:prstGeom>
          <a:noFill/>
          <a:ln w="2857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24321" y="1471415"/>
            <a:ext cx="1170513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kumimoji="1" lang="en-US" altLang="ko-KR" sz="1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Our objective</a:t>
            </a:r>
            <a:endParaRPr kumimoji="1" lang="ko-KR" altLang="en-US" sz="1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371600" y="3826436"/>
            <a:ext cx="2644588" cy="230326"/>
          </a:xfrm>
          <a:prstGeom prst="rect">
            <a:avLst/>
          </a:prstGeom>
          <a:noFill/>
          <a:ln w="2857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249706" y="5239036"/>
            <a:ext cx="1836644" cy="6677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직사각형 5"/>
              <p:cNvSpPr/>
              <p:nvPr/>
            </p:nvSpPr>
            <p:spPr>
              <a:xfrm>
                <a:off x="3140150" y="5852726"/>
                <a:ext cx="205575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sz="120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𝜏</m:t>
                    </m:r>
                    <m:r>
                      <a:rPr kumimoji="1" lang="en-US" altLang="ko-KR" sz="120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≪1</m:t>
                    </m:r>
                  </m:oMath>
                </a14:m>
                <a:r>
                  <a:rPr lang="en-US" altLang="ko-KR" sz="1200" dirty="0" smtClean="0">
                    <a:solidFill>
                      <a:srgbClr val="FF0000"/>
                    </a:solidFill>
                  </a:rPr>
                  <a:t> for avoiding divergence</a:t>
                </a:r>
                <a:endParaRPr lang="ko-KR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150" y="5852726"/>
                <a:ext cx="2055756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4043082" y="3853082"/>
            <a:ext cx="429790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1200" b="0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Explored reward + sum of future rewards from target policy network </a:t>
            </a:r>
            <a:endParaRPr kumimoji="1" lang="ko-KR" altLang="en-US" sz="12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4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46529"/>
            <a:ext cx="6636431" cy="4909822"/>
          </a:xfrm>
          <a:prstGeom prst="rect">
            <a:avLst/>
          </a:prstGeom>
        </p:spPr>
      </p:pic>
      <p:sp>
        <p:nvSpPr>
          <p:cNvPr id="31" name="오른쪽 화살표[R] 30"/>
          <p:cNvSpPr/>
          <p:nvPr/>
        </p:nvSpPr>
        <p:spPr>
          <a:xfrm rot="16200000">
            <a:off x="6722424" y="5040446"/>
            <a:ext cx="895162" cy="170329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오른쪽 화살표[R] 31"/>
          <p:cNvSpPr/>
          <p:nvPr/>
        </p:nvSpPr>
        <p:spPr>
          <a:xfrm rot="13382097">
            <a:off x="7264443" y="5073128"/>
            <a:ext cx="1336616" cy="184317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+mj-ea"/>
              </a:rPr>
              <a:t>DDPG(Deep DPG) Algorithm</a:t>
            </a:r>
            <a:endParaRPr lang="ko-KR" altLang="en-US" sz="3600" b="1" dirty="0">
              <a:solidFill>
                <a:schemeClr val="bg1">
                  <a:lumMod val="50000"/>
                </a:schemeClr>
              </a:solidFill>
              <a:latin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47A8-B8A8-4034-980E-49F5DA73A698}" type="datetime1">
              <a:rPr lang="ko-KR" altLang="en-US" smtClean="0"/>
              <a:t>2016. 4. 15.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CPSLAB (EECS)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079C4-AA84-48E9-906D-9866CE0D9A32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156" y="4298337"/>
            <a:ext cx="1320800" cy="3429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1541" y="4274325"/>
            <a:ext cx="876300" cy="3556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5"/>
          <a:srcRect t="9772" b="1"/>
          <a:stretch/>
        </p:blipFill>
        <p:spPr>
          <a:xfrm>
            <a:off x="6465156" y="5613400"/>
            <a:ext cx="1409700" cy="35522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4581" y="5609746"/>
            <a:ext cx="1079500" cy="368300"/>
          </a:xfrm>
          <a:prstGeom prst="rect">
            <a:avLst/>
          </a:prstGeom>
        </p:spPr>
      </p:pic>
      <p:sp>
        <p:nvSpPr>
          <p:cNvPr id="30" name="U자형 화살표[U] 29"/>
          <p:cNvSpPr/>
          <p:nvPr/>
        </p:nvSpPr>
        <p:spPr>
          <a:xfrm flipH="1">
            <a:off x="7084838" y="4046714"/>
            <a:ext cx="1378039" cy="266190"/>
          </a:xfrm>
          <a:prstGeom prst="uturnArrow">
            <a:avLst>
              <a:gd name="adj1" fmla="val 22594"/>
              <a:gd name="adj2" fmla="val 25000"/>
              <a:gd name="adj3" fmla="val 37182"/>
              <a:gd name="adj4" fmla="val 43750"/>
              <a:gd name="adj5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3" name="오른쪽 화살표[R] 32"/>
          <p:cNvSpPr/>
          <p:nvPr/>
        </p:nvSpPr>
        <p:spPr>
          <a:xfrm>
            <a:off x="7737435" y="4386310"/>
            <a:ext cx="360021" cy="166953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701800" y="3843452"/>
            <a:ext cx="255164" cy="24626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018401" y="3082570"/>
            <a:ext cx="1397152" cy="21644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210374" y="5946765"/>
            <a:ext cx="2955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Assume these are right, real target networks</a:t>
            </a:r>
            <a:endParaRPr kumimoji="1" lang="ko-KR" altLang="en-US" sz="1200" dirty="0"/>
          </a:p>
        </p:txBody>
      </p:sp>
      <p:sp>
        <p:nvSpPr>
          <p:cNvPr id="34" name="직사각형 33"/>
          <p:cNvSpPr/>
          <p:nvPr/>
        </p:nvSpPr>
        <p:spPr>
          <a:xfrm>
            <a:off x="2086133" y="3840320"/>
            <a:ext cx="1935533" cy="216442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2086133" y="4465242"/>
            <a:ext cx="4152247" cy="50841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오른쪽 화살표[R] 35"/>
          <p:cNvSpPr/>
          <p:nvPr/>
        </p:nvSpPr>
        <p:spPr>
          <a:xfrm rot="5400000">
            <a:off x="6435809" y="5042154"/>
            <a:ext cx="895162" cy="17032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오른쪽 화살표[R] 36"/>
          <p:cNvSpPr/>
          <p:nvPr/>
        </p:nvSpPr>
        <p:spPr>
          <a:xfrm rot="5400000">
            <a:off x="8156019" y="5069044"/>
            <a:ext cx="895162" cy="17032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249706" y="5239036"/>
            <a:ext cx="1836644" cy="66770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277034" y="3792383"/>
            <a:ext cx="10178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smtClean="0">
                <a:solidFill>
                  <a:schemeClr val="accent2"/>
                </a:solidFill>
              </a:rPr>
              <a:t>Exploration</a:t>
            </a:r>
            <a:endParaRPr kumimoji="1" lang="ko-KR" altLang="en-US" sz="1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0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0" grpId="0" animBg="1"/>
      <p:bldP spid="33" grpId="0" animBg="1"/>
      <p:bldP spid="27" grpId="0" animBg="1"/>
      <p:bldP spid="28" grpId="0" animBg="1"/>
      <p:bldP spid="16" grpId="0"/>
      <p:bldP spid="34" grpId="0" animBg="1"/>
      <p:bldP spid="35" grpId="0" animBg="1"/>
      <p:bldP spid="36" grpId="0" animBg="1"/>
      <p:bldP spid="37" grpId="0" animBg="1"/>
      <p:bldP spid="38" grpId="0" animBg="1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+mj-ea"/>
              </a:rPr>
              <a:t>Experiment </a:t>
            </a:r>
            <a:r>
              <a:rPr lang="en-US" altLang="ko-KR" sz="2800" b="1" smtClean="0">
                <a:solidFill>
                  <a:schemeClr val="bg1">
                    <a:lumMod val="50000"/>
                  </a:schemeClr>
                </a:solidFill>
                <a:latin typeface="+mj-ea"/>
              </a:rPr>
              <a:t>: </a:t>
            </a:r>
            <a:r>
              <a:rPr lang="en-US" altLang="ko-KR" sz="2800" smtClean="0">
                <a:solidFill>
                  <a:schemeClr val="bg1">
                    <a:lumMod val="50000"/>
                  </a:schemeClr>
                </a:solidFill>
                <a:latin typeface="+mj-ea"/>
              </a:rPr>
              <a:t>R</a:t>
            </a:r>
            <a:r>
              <a:rPr lang="en-US" altLang="ko-KR" sz="2800" b="1" smtClean="0">
                <a:solidFill>
                  <a:schemeClr val="bg1">
                    <a:lumMod val="50000"/>
                  </a:schemeClr>
                </a:solidFill>
                <a:latin typeface="+mj-ea"/>
              </a:rPr>
              <a:t>esults</a:t>
            </a:r>
            <a:endParaRPr lang="ko-KR" altLang="en-US" sz="3600" b="1" dirty="0">
              <a:solidFill>
                <a:schemeClr val="bg1">
                  <a:lumMod val="50000"/>
                </a:schemeClr>
              </a:solidFill>
              <a:latin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47A8-B8A8-4034-980E-49F5DA73A698}" type="datetime1">
              <a:rPr lang="ko-KR" altLang="en-US" smtClean="0"/>
              <a:t>2016. 4. 15.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CPSLAB (EECS)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079C4-AA84-48E9-906D-9866CE0D9A32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6" name="Example DDPG polici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9300" y="1663699"/>
            <a:ext cx="5105400" cy="417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6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47A8-B8A8-4034-980E-49F5DA73A698}" type="datetime1">
              <a:rPr lang="ko-KR" altLang="en-US" smtClean="0"/>
              <a:t>2016. 4. 15.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CPSLAB (EECS)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079C4-AA84-48E9-906D-9866CE0D9A32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9220" name="Picture 4" descr="http://www.mannersmentor.com/wp-content/uploads/2015/12/Dollarphotoclub_77959340-1024x57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6"/>
          <a:stretch/>
        </p:blipFill>
        <p:spPr bwMode="auto">
          <a:xfrm>
            <a:off x="-1" y="295274"/>
            <a:ext cx="9144001" cy="656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04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+mj-ea"/>
              </a:rPr>
              <a:t>Results</a:t>
            </a:r>
            <a:r>
              <a:rPr lang="en-US" altLang="ko-KR" dirty="0" smtClean="0">
                <a:latin typeface="+mj-ea"/>
              </a:rPr>
              <a:t> </a:t>
            </a:r>
            <a:r>
              <a:rPr lang="en-US" altLang="ko-KR" sz="2800" b="1" dirty="0" smtClean="0">
                <a:solidFill>
                  <a:schemeClr val="bg1">
                    <a:lumMod val="50000"/>
                  </a:schemeClr>
                </a:solidFill>
                <a:latin typeface="+mj-ea"/>
              </a:rPr>
              <a:t>: </a:t>
            </a:r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+mj-ea"/>
              </a:rPr>
              <a:t>Preview</a:t>
            </a:r>
            <a:endParaRPr lang="ko-KR" altLang="en-US" sz="3600" b="1" dirty="0">
              <a:solidFill>
                <a:schemeClr val="bg1">
                  <a:lumMod val="50000"/>
                </a:schemeClr>
              </a:solidFill>
              <a:latin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47A8-B8A8-4034-980E-49F5DA73A698}" type="datetime1">
              <a:rPr lang="ko-KR" altLang="en-US" smtClean="0"/>
              <a:t>2016. 4. 15.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CPSLAB (EECS)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079C4-AA84-48E9-906D-9866CE0D9A32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6" name="Example DDPG polici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9300" y="1663699"/>
            <a:ext cx="5105400" cy="417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890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latin typeface="+mj-ea"/>
              </a:rPr>
              <a:t>Reinforcement Learning </a:t>
            </a:r>
            <a:r>
              <a:rPr lang="en-US" altLang="ko-KR" sz="2800" b="1" dirty="0" smtClean="0">
                <a:solidFill>
                  <a:schemeClr val="bg1">
                    <a:lumMod val="50000"/>
                  </a:schemeClr>
                </a:solidFill>
                <a:latin typeface="+mj-ea"/>
              </a:rPr>
              <a:t>: overview</a:t>
            </a:r>
            <a:endParaRPr lang="ko-KR" altLang="en-US" sz="3600" b="1" dirty="0">
              <a:solidFill>
                <a:schemeClr val="bg1">
                  <a:lumMod val="50000"/>
                </a:schemeClr>
              </a:solidFill>
              <a:latin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47A8-B8A8-4034-980E-49F5DA73A698}" type="datetime1">
              <a:rPr lang="ko-KR" altLang="en-US" smtClean="0"/>
              <a:t>2016. 4. 15.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CPSLAB (EECS)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079C4-AA84-48E9-906D-9866CE0D9A32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17965" t="29788" r="19295" b="20694"/>
          <a:stretch/>
        </p:blipFill>
        <p:spPr>
          <a:xfrm>
            <a:off x="628650" y="2226564"/>
            <a:ext cx="7886700" cy="33231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68343" y="2222481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FF00"/>
                </a:solidFill>
                <a:latin typeface="+mn-ea"/>
              </a:rPr>
              <a:t>Agent</a:t>
            </a:r>
            <a:endParaRPr lang="ko-KR" altLang="en-US" b="1" dirty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1025" y="1670525"/>
            <a:ext cx="426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How can we formulize our behavior?</a:t>
            </a:r>
            <a:endParaRPr lang="ko-KR" altLang="en-US" b="1" dirty="0">
              <a:latin typeface="+mn-ea"/>
            </a:endParaRPr>
          </a:p>
        </p:txBody>
      </p:sp>
      <p:sp>
        <p:nvSpPr>
          <p:cNvPr id="11" name="오른쪽 화살표 10"/>
          <p:cNvSpPr/>
          <p:nvPr/>
        </p:nvSpPr>
        <p:spPr>
          <a:xfrm rot="9451173">
            <a:off x="4994202" y="2462822"/>
            <a:ext cx="311801" cy="197117"/>
          </a:xfrm>
          <a:prstGeom prst="rightArrow">
            <a:avLst>
              <a:gd name="adj1" fmla="val 50000"/>
              <a:gd name="adj2" fmla="val 73813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71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latin typeface="+mj-ea"/>
              </a:rPr>
              <a:t>Reinforcement Learning </a:t>
            </a:r>
            <a:r>
              <a:rPr lang="en-US" altLang="ko-KR" sz="2800" b="1" dirty="0" smtClean="0">
                <a:solidFill>
                  <a:schemeClr val="bg1">
                    <a:lumMod val="50000"/>
                  </a:schemeClr>
                </a:solidFill>
                <a:latin typeface="+mj-ea"/>
              </a:rPr>
              <a:t>: overview</a:t>
            </a:r>
            <a:endParaRPr lang="ko-KR" altLang="en-US" sz="3600" b="1" dirty="0">
              <a:solidFill>
                <a:schemeClr val="bg1">
                  <a:lumMod val="50000"/>
                </a:schemeClr>
              </a:solidFill>
              <a:latin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47A8-B8A8-4034-980E-49F5DA73A698}" type="datetime1">
              <a:rPr lang="ko-KR" altLang="en-US" smtClean="0"/>
              <a:t>2016. 4. 15.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CPSLAB (EECS)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079C4-AA84-48E9-906D-9866CE0D9A32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18004" t="29586" r="19109" b="20896"/>
          <a:stretch/>
        </p:blipFill>
        <p:spPr>
          <a:xfrm>
            <a:off x="628650" y="2228414"/>
            <a:ext cx="7886700" cy="33153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28650" y="2228414"/>
                <a:ext cx="412632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 smtClean="0">
                    <a:solidFill>
                      <a:schemeClr val="bg1"/>
                    </a:solidFill>
                  </a:rPr>
                  <a:t>At each time </a:t>
                </a:r>
                <a14:m>
                  <m:oMath xmlns:m="http://schemas.openxmlformats.org/officeDocument/2006/math">
                    <m:r>
                      <a:rPr lang="en-US" altLang="ko-KR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altLang="ko-KR" sz="2000" b="1" dirty="0" smtClean="0">
                    <a:solidFill>
                      <a:schemeClr val="bg1"/>
                    </a:solidFill>
                  </a:rPr>
                  <a:t>,</a:t>
                </a:r>
              </a:p>
              <a:p>
                <a:r>
                  <a:rPr lang="en-US" altLang="ko-KR" sz="2000" b="1" dirty="0" smtClean="0">
                    <a:solidFill>
                      <a:schemeClr val="bg1"/>
                    </a:solidFill>
                  </a:rPr>
                  <a:t>the agent receives an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ko-KR" altLang="en-US" sz="2000" b="1" dirty="0" smtClean="0">
                    <a:solidFill>
                      <a:schemeClr val="bg1"/>
                    </a:solidFill>
                  </a:rPr>
                  <a:t> </a:t>
                </a:r>
                <a:endParaRPr lang="en-US" altLang="ko-KR" sz="2000" b="1" dirty="0" smtClean="0">
                  <a:solidFill>
                    <a:schemeClr val="bg1"/>
                  </a:solidFill>
                </a:endParaRPr>
              </a:p>
              <a:p>
                <a:r>
                  <a:rPr lang="en-US" altLang="ko-KR" sz="2000" b="1" dirty="0" smtClean="0">
                    <a:solidFill>
                      <a:schemeClr val="bg1"/>
                    </a:solidFill>
                  </a:rPr>
                  <a:t>from environment </a:t>
                </a:r>
                <a14:m>
                  <m:oMath xmlns:m="http://schemas.openxmlformats.org/officeDocument/2006/math">
                    <m:r>
                      <a:rPr lang="en-US" altLang="ko-KR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endParaRPr lang="ko-KR" altLang="en-US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228414"/>
                <a:ext cx="4126322" cy="1015663"/>
              </a:xfrm>
              <a:prstGeom prst="rect">
                <a:avLst/>
              </a:prstGeom>
              <a:blipFill rotWithShape="0">
                <a:blip r:embed="rId3"/>
                <a:stretch>
                  <a:fillRect l="-1477" t="-3614" b="-10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그룹 14"/>
          <p:cNvGrpSpPr/>
          <p:nvPr/>
        </p:nvGrpSpPr>
        <p:grpSpPr>
          <a:xfrm>
            <a:off x="2973734" y="2297011"/>
            <a:ext cx="4333069" cy="2233991"/>
            <a:chOff x="2973734" y="2297011"/>
            <a:chExt cx="4333069" cy="2233991"/>
          </a:xfrm>
        </p:grpSpPr>
        <p:sp>
          <p:nvSpPr>
            <p:cNvPr id="9" name="TextBox 8"/>
            <p:cNvSpPr txBox="1"/>
            <p:nvPr/>
          </p:nvSpPr>
          <p:spPr>
            <a:xfrm>
              <a:off x="6063130" y="3226687"/>
              <a:ext cx="722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Wow</a:t>
              </a:r>
              <a:endParaRPr lang="ko-KR" altLang="en-US" b="1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65850" y="3881588"/>
              <a:ext cx="1140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accent1"/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so scare</a:t>
              </a:r>
              <a:endParaRPr lang="ko-KR" altLang="en-US" b="1" dirty="0">
                <a:solidFill>
                  <a:schemeClr val="accent1"/>
                </a:solidFill>
                <a:latin typeface="Arial Rounded MT Bold" charset="0"/>
                <a:ea typeface="Arial Rounded MT Bold" charset="0"/>
                <a:cs typeface="Arial Rounded MT Bold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05754" y="2297011"/>
              <a:ext cx="1201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FF00"/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s</a:t>
              </a:r>
              <a:r>
                <a:rPr lang="en-US" altLang="ko-KR" b="1" dirty="0" smtClean="0">
                  <a:solidFill>
                    <a:srgbClr val="FFFF00"/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uch gun</a:t>
              </a:r>
              <a:endParaRPr lang="ko-KR" altLang="en-US" b="1" dirty="0">
                <a:solidFill>
                  <a:srgbClr val="FFFF00"/>
                </a:solidFill>
                <a:latin typeface="Arial Rounded MT Bold" charset="0"/>
                <a:ea typeface="Arial Rounded MT Bold" charset="0"/>
                <a:cs typeface="Arial Rounded MT Bold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73734" y="3349102"/>
              <a:ext cx="1920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accent2"/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so many bullets</a:t>
              </a:r>
              <a:endParaRPr lang="ko-KR" altLang="en-US" b="1" dirty="0">
                <a:solidFill>
                  <a:schemeClr val="accent2"/>
                </a:solidFill>
                <a:latin typeface="Arial Rounded MT Bold" charset="0"/>
                <a:ea typeface="Arial Rounded MT Bold" charset="0"/>
                <a:cs typeface="Arial Rounded MT Bold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970115" y="4161670"/>
              <a:ext cx="16001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92D050"/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n</a:t>
              </a:r>
              <a:r>
                <a:rPr lang="en-US" altLang="ko-KR" b="1" dirty="0" smtClean="0">
                  <a:solidFill>
                    <a:srgbClr val="92D050"/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ice suit btw</a:t>
              </a:r>
              <a:endParaRPr lang="ko-KR" altLang="en-US" b="1" dirty="0">
                <a:solidFill>
                  <a:srgbClr val="92D050"/>
                </a:solidFill>
                <a:latin typeface="Arial Rounded MT Bold" charset="0"/>
                <a:ea typeface="Arial Rounded MT Bold" charset="0"/>
                <a:cs typeface="Arial Rounded MT 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260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latin typeface="+mj-ea"/>
              </a:rPr>
              <a:t>Reinforcement Learning </a:t>
            </a:r>
            <a:r>
              <a:rPr lang="en-US" altLang="ko-KR" sz="2800" b="1" dirty="0" smtClean="0">
                <a:solidFill>
                  <a:schemeClr val="bg1">
                    <a:lumMod val="50000"/>
                  </a:schemeClr>
                </a:solidFill>
                <a:latin typeface="+mj-ea"/>
              </a:rPr>
              <a:t>: overview</a:t>
            </a:r>
            <a:endParaRPr lang="ko-KR" altLang="en-US" sz="3600" b="1" dirty="0">
              <a:solidFill>
                <a:schemeClr val="bg1">
                  <a:lumMod val="50000"/>
                </a:schemeClr>
              </a:solidFill>
              <a:latin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47A8-B8A8-4034-980E-49F5DA73A698}" type="datetime1">
              <a:rPr lang="ko-KR" altLang="en-US" smtClean="0"/>
              <a:t>2016. 4. 15.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CPSLAB (EECS)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079C4-AA84-48E9-906D-9866CE0D9A32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l="18017" t="29586" r="19095" b="20896"/>
          <a:stretch/>
        </p:blipFill>
        <p:spPr>
          <a:xfrm>
            <a:off x="628650" y="2228414"/>
            <a:ext cx="7886700" cy="33153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28649" y="2228414"/>
                <a:ext cx="4316329" cy="1021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 smtClean="0">
                    <a:solidFill>
                      <a:schemeClr val="bg1"/>
                    </a:solidFill>
                  </a:rPr>
                  <a:t>The agent takes</a:t>
                </a:r>
              </a:p>
              <a:p>
                <a:r>
                  <a:rPr lang="en-US" altLang="ko-KR" sz="2000" b="1" dirty="0" smtClean="0">
                    <a:solidFill>
                      <a:schemeClr val="bg1"/>
                    </a:solidFill>
                  </a:rPr>
                  <a:t>an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ko-KR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ko-KR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𝒜</m:t>
                    </m:r>
                    <m:r>
                      <a:rPr lang="en-US" altLang="ko-KR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altLang="ko-KR" sz="2000" b="1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altLang="ko-KR" sz="2000" b="1" dirty="0" smtClean="0">
                    <a:solidFill>
                      <a:schemeClr val="bg1"/>
                    </a:solidFill>
                  </a:rPr>
                  <a:t>,</a:t>
                </a:r>
              </a:p>
              <a:p>
                <a:r>
                  <a:rPr lang="en-US" altLang="ko-KR" sz="2000" b="1" dirty="0" smtClean="0">
                    <a:solidFill>
                      <a:schemeClr val="bg1"/>
                    </a:solidFill>
                  </a:rPr>
                  <a:t>and receives a scalar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ko-KR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sz="2000" b="1" dirty="0" smtClean="0">
                    <a:solidFill>
                      <a:schemeClr val="bg1"/>
                    </a:solidFill>
                  </a:rPr>
                  <a:t>. </a:t>
                </a:r>
                <a:endParaRPr lang="ko-KR" altLang="en-US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2228414"/>
                <a:ext cx="4316329" cy="1021177"/>
              </a:xfrm>
              <a:prstGeom prst="rect">
                <a:avLst/>
              </a:prstGeom>
              <a:blipFill rotWithShape="0">
                <a:blip r:embed="rId3"/>
                <a:stretch>
                  <a:fillRect l="-1412" t="-3593" b="-101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오른쪽 화살표 11"/>
          <p:cNvSpPr/>
          <p:nvPr/>
        </p:nvSpPr>
        <p:spPr>
          <a:xfrm rot="8773196">
            <a:off x="2729531" y="3876976"/>
            <a:ext cx="767912" cy="389565"/>
          </a:xfrm>
          <a:prstGeom prst="rightArrow">
            <a:avLst>
              <a:gd name="adj1" fmla="val 50000"/>
              <a:gd name="adj2" fmla="val 73813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2786813" y="4212021"/>
                <a:ext cx="4603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813" y="4212021"/>
                <a:ext cx="460318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타원 13"/>
          <p:cNvSpPr/>
          <p:nvPr/>
        </p:nvSpPr>
        <p:spPr>
          <a:xfrm>
            <a:off x="5721981" y="3202266"/>
            <a:ext cx="576662" cy="576662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/>
              <p:cNvSpPr/>
              <p:nvPr/>
            </p:nvSpPr>
            <p:spPr>
              <a:xfrm>
                <a:off x="5802786" y="3702426"/>
                <a:ext cx="4507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786" y="3702426"/>
                <a:ext cx="450701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830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latin typeface="+mj-ea"/>
              </a:rPr>
              <a:t>Reinforcement Learning </a:t>
            </a:r>
            <a:r>
              <a:rPr lang="en-US" altLang="ko-KR" sz="2800" b="1" dirty="0" smtClean="0">
                <a:solidFill>
                  <a:schemeClr val="bg1">
                    <a:lumMod val="50000"/>
                  </a:schemeClr>
                </a:solidFill>
                <a:latin typeface="+mj-ea"/>
              </a:rPr>
              <a:t>: overview</a:t>
            </a:r>
            <a:endParaRPr lang="ko-KR" altLang="en-US" sz="3600" b="1" dirty="0">
              <a:solidFill>
                <a:schemeClr val="bg1">
                  <a:lumMod val="50000"/>
                </a:schemeClr>
              </a:solidFill>
              <a:latin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47A8-B8A8-4034-980E-49F5DA73A698}" type="datetime1">
              <a:rPr lang="ko-KR" altLang="en-US" smtClean="0"/>
              <a:t>2016. 4. 15.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CPSLAB (EECS)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079C4-AA84-48E9-906D-9866CE0D9A32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17966" t="29579" r="19201" b="20735"/>
          <a:stretch/>
        </p:blipFill>
        <p:spPr>
          <a:xfrm>
            <a:off x="628650" y="2221375"/>
            <a:ext cx="7886700" cy="33294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628650" y="4842935"/>
                <a:ext cx="7540792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000" b="1" dirty="0" smtClean="0">
                    <a:solidFill>
                      <a:schemeClr val="bg1"/>
                    </a:solidFill>
                  </a:rPr>
                  <a:t>For selecting the action, </a:t>
                </a:r>
                <a:r>
                  <a:rPr lang="en-US" altLang="ko-KR" sz="2000" b="1" dirty="0">
                    <a:solidFill>
                      <a:schemeClr val="bg1"/>
                    </a:solidFill>
                  </a:rPr>
                  <a:t>t</a:t>
                </a:r>
                <a:r>
                  <a:rPr lang="en-US" altLang="ko-KR" sz="2000" b="1" dirty="0" smtClean="0">
                    <a:solidFill>
                      <a:schemeClr val="bg1"/>
                    </a:solidFill>
                  </a:rPr>
                  <a:t>here is a policy </a:t>
                </a:r>
                <a14:m>
                  <m:oMath xmlns:m="http://schemas.openxmlformats.org/officeDocument/2006/math">
                    <m:r>
                      <a:rPr lang="en-US" altLang="ko-KR" sz="2000" b="1" i="0" smtClean="0">
                        <a:solidFill>
                          <a:schemeClr val="bg1"/>
                        </a:solidFill>
                        <a:latin typeface="Cambria Math" charset="0"/>
                      </a:rPr>
                      <m:t>𝛑</m:t>
                    </m:r>
                    <m:r>
                      <a:rPr lang="en-US" altLang="ko-KR" sz="2000" b="1" i="0" smtClean="0">
                        <a:solidFill>
                          <a:schemeClr val="bg1"/>
                        </a:solidFill>
                        <a:latin typeface="Cambria Math" charset="0"/>
                      </a:rPr>
                      <m:t>:</m:t>
                    </m:r>
                    <m:r>
                      <a:rPr lang="en-US" altLang="ko-KR" sz="2000" b="1" i="0" smtClean="0">
                        <a:solidFill>
                          <a:schemeClr val="bg1"/>
                        </a:solidFill>
                        <a:latin typeface="Cambria Math" charset="0"/>
                      </a:rPr>
                      <m:t>𝓢</m:t>
                    </m:r>
                    <m:r>
                      <a:rPr lang="en-US" altLang="ko-KR" sz="2000" b="1" i="0" smtClean="0">
                        <a:solidFill>
                          <a:schemeClr val="bg1"/>
                        </a:solidFill>
                        <a:latin typeface="Cambria Math" charset="0"/>
                      </a:rPr>
                      <m:t>→</m:t>
                    </m:r>
                    <m:r>
                      <a:rPr lang="en-US" altLang="ko-KR" sz="2000" b="1" i="0" smtClean="0">
                        <a:solidFill>
                          <a:schemeClr val="bg1"/>
                        </a:solidFill>
                        <a:latin typeface="Cambria Math" charset="0"/>
                      </a:rPr>
                      <m:t>𝓟</m:t>
                    </m:r>
                    <m:d>
                      <m:dPr>
                        <m:ctrlPr>
                          <a:rPr lang="en-US" altLang="ko-KR" sz="20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𝓐</m:t>
                        </m:r>
                      </m:e>
                    </m:d>
                  </m:oMath>
                </a14:m>
                <a:r>
                  <a:rPr lang="en-US" altLang="ko-KR" sz="2000" b="1" dirty="0" smtClean="0">
                    <a:solidFill>
                      <a:schemeClr val="bg1"/>
                    </a:solidFill>
                  </a:rPr>
                  <a:t>,</a:t>
                </a:r>
              </a:p>
              <a:p>
                <a:r>
                  <a:rPr lang="en-US" altLang="ko-KR" sz="2000" b="1" dirty="0" smtClean="0">
                    <a:solidFill>
                      <a:schemeClr val="bg1"/>
                    </a:solidFill>
                  </a:rPr>
                  <a:t>which maps states to probability distribution over actions.</a:t>
                </a: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842935"/>
                <a:ext cx="7540792" cy="707886"/>
              </a:xfrm>
              <a:prstGeom prst="rect">
                <a:avLst/>
              </a:prstGeom>
              <a:blipFill rotWithShape="0">
                <a:blip r:embed="rId3"/>
                <a:stretch>
                  <a:fillRect l="-808" t="-4274" b="-136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오른쪽 화살표 7"/>
          <p:cNvSpPr/>
          <p:nvPr/>
        </p:nvSpPr>
        <p:spPr>
          <a:xfrm rot="2700000">
            <a:off x="5286598" y="3947958"/>
            <a:ext cx="809229" cy="389565"/>
          </a:xfrm>
          <a:prstGeom prst="rightArrow">
            <a:avLst>
              <a:gd name="adj1" fmla="val 50000"/>
              <a:gd name="adj2" fmla="val 73813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5648721" y="3270323"/>
            <a:ext cx="809229" cy="389565"/>
          </a:xfrm>
          <a:prstGeom prst="rightArrow">
            <a:avLst>
              <a:gd name="adj1" fmla="val 50000"/>
              <a:gd name="adj2" fmla="val 73813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5869662" y="4066745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662" y="4066745"/>
                <a:ext cx="49077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/>
              <p:cNvSpPr/>
              <p:nvPr/>
            </p:nvSpPr>
            <p:spPr>
              <a:xfrm>
                <a:off x="6212562" y="3444224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직사각형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2562" y="3444224"/>
                <a:ext cx="490775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0" name="Picture 4" descr="http://images.books24x7.com/bookimages/id_5642/fig11-1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017" y="2256034"/>
            <a:ext cx="1858516" cy="113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6605017" y="2227328"/>
                <a:ext cx="32943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𝛑</m:t>
                      </m:r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𝐬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017" y="2227328"/>
                <a:ext cx="329433" cy="369332"/>
              </a:xfrm>
              <a:prstGeom prst="rect">
                <a:avLst/>
              </a:prstGeom>
              <a:blipFill rotWithShape="0">
                <a:blip r:embed="rId7"/>
                <a:stretch>
                  <a:fillRect r="-118519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7808178" y="3157831"/>
                <a:ext cx="371640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ko-KR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178" y="3157831"/>
                <a:ext cx="371640" cy="26161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7418328" y="3157831"/>
                <a:ext cx="371640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ko-KR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328" y="3157831"/>
                <a:ext cx="371640" cy="26161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연결선 17"/>
          <p:cNvCxnSpPr/>
          <p:nvPr/>
        </p:nvCxnSpPr>
        <p:spPr>
          <a:xfrm flipH="1">
            <a:off x="7604148" y="2416175"/>
            <a:ext cx="3152" cy="81386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7993998" y="2984500"/>
            <a:ext cx="0" cy="25506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42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latin typeface="+mj-ea"/>
              </a:rPr>
              <a:t>Reinforcement Learning </a:t>
            </a:r>
            <a:r>
              <a:rPr lang="en-US" altLang="ko-KR" sz="2800" b="1" dirty="0" smtClean="0">
                <a:solidFill>
                  <a:schemeClr val="bg1">
                    <a:lumMod val="50000"/>
                  </a:schemeClr>
                </a:solidFill>
                <a:latin typeface="+mj-ea"/>
              </a:rPr>
              <a:t>: overview</a:t>
            </a:r>
            <a:endParaRPr lang="ko-KR" altLang="en-US" sz="3600" b="1" dirty="0">
              <a:solidFill>
                <a:schemeClr val="bg1">
                  <a:lumMod val="50000"/>
                </a:schemeClr>
              </a:solidFill>
              <a:latin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47A8-B8A8-4034-980E-49F5DA73A698}" type="datetime1">
              <a:rPr lang="ko-KR" altLang="en-US" smtClean="0"/>
              <a:t>2016. 4. 15.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CPSLAB (EECS)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079C4-AA84-48E9-906D-9866CE0D9A32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8" name="Picture 2" descr="http://uncommongeek.files.wordpress.com/2014/04/the-matrix-bullet-time-gif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88" y="3662836"/>
            <a:ext cx="4392083" cy="2464944"/>
          </a:xfrm>
          <a:prstGeom prst="rect">
            <a:avLst/>
          </a:prstGeom>
          <a:solidFill>
            <a:srgbClr val="FFFF00"/>
          </a:solidFill>
          <a:ln>
            <a:noFill/>
          </a:ln>
        </p:spPr>
      </p:pic>
      <p:grpSp>
        <p:nvGrpSpPr>
          <p:cNvPr id="37" name="그룹 36"/>
          <p:cNvGrpSpPr/>
          <p:nvPr/>
        </p:nvGrpSpPr>
        <p:grpSpPr>
          <a:xfrm>
            <a:off x="831073" y="1788456"/>
            <a:ext cx="1264507" cy="1133706"/>
            <a:chOff x="716693" y="1803400"/>
            <a:chExt cx="1264507" cy="11337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타원 9"/>
                <p:cNvSpPr/>
                <p:nvPr/>
              </p:nvSpPr>
              <p:spPr>
                <a:xfrm>
                  <a:off x="1422400" y="2378306"/>
                  <a:ext cx="558800" cy="558800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ko-KR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0" name="타원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2400" y="2378306"/>
                  <a:ext cx="558800" cy="558800"/>
                </a:xfrm>
                <a:prstGeom prst="ellipse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오른쪽으로 구부러진 화살표 22"/>
            <p:cNvSpPr/>
            <p:nvPr/>
          </p:nvSpPr>
          <p:spPr>
            <a:xfrm>
              <a:off x="1028701" y="2029828"/>
              <a:ext cx="416560" cy="803635"/>
            </a:xfrm>
            <a:prstGeom prst="curvedRightArrow">
              <a:avLst>
                <a:gd name="adj1" fmla="val 38182"/>
                <a:gd name="adj2" fmla="val 89230"/>
                <a:gd name="adj3" fmla="val 42297"/>
              </a:avLst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타원 8"/>
                <p:cNvSpPr/>
                <p:nvPr/>
              </p:nvSpPr>
              <p:spPr>
                <a:xfrm>
                  <a:off x="1422400" y="1803400"/>
                  <a:ext cx="558800" cy="558800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ko-KR" sz="2400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altLang="ko-KR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 dirty="0"/>
                </a:p>
              </p:txBody>
            </p:sp>
          </mc:Choice>
          <mc:Fallback xmlns="">
            <p:sp>
              <p:nvSpPr>
                <p:cNvPr id="9" name="타원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2400" y="1803400"/>
                  <a:ext cx="558800" cy="558800"/>
                </a:xfrm>
                <a:prstGeom prst="ellipse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직사각형 23"/>
                <p:cNvSpPr/>
                <p:nvPr/>
              </p:nvSpPr>
              <p:spPr>
                <a:xfrm>
                  <a:off x="716693" y="2142011"/>
                  <a:ext cx="38824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𝛑</m:t>
                        </m:r>
                      </m:oMath>
                    </m:oMathPara>
                  </a14:m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직사각형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693" y="2142011"/>
                  <a:ext cx="388247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0" name="꺾인 연결선 49"/>
          <p:cNvCxnSpPr/>
          <p:nvPr/>
        </p:nvCxnSpPr>
        <p:spPr>
          <a:xfrm flipV="1">
            <a:off x="2194560" y="2014884"/>
            <a:ext cx="1493009" cy="627879"/>
          </a:xfrm>
          <a:prstGeom prst="bentConnector3">
            <a:avLst/>
          </a:prstGeom>
          <a:ln w="57150">
            <a:solidFill>
              <a:schemeClr val="accent4">
                <a:lumMod val="75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/>
          <p:cNvGrpSpPr/>
          <p:nvPr/>
        </p:nvGrpSpPr>
        <p:grpSpPr>
          <a:xfrm>
            <a:off x="3284140" y="1744880"/>
            <a:ext cx="1264507" cy="1133706"/>
            <a:chOff x="716693" y="1803400"/>
            <a:chExt cx="1264507" cy="11337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타원 51"/>
                <p:cNvSpPr/>
                <p:nvPr/>
              </p:nvSpPr>
              <p:spPr>
                <a:xfrm>
                  <a:off x="1422400" y="2378306"/>
                  <a:ext cx="558800" cy="558800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ko-KR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52" name="타원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2400" y="2378306"/>
                  <a:ext cx="558800" cy="558800"/>
                </a:xfrm>
                <a:prstGeom prst="ellipse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오른쪽으로 구부러진 화살표 52"/>
            <p:cNvSpPr/>
            <p:nvPr/>
          </p:nvSpPr>
          <p:spPr>
            <a:xfrm>
              <a:off x="1028701" y="2029828"/>
              <a:ext cx="416560" cy="803635"/>
            </a:xfrm>
            <a:prstGeom prst="curvedRightArrow">
              <a:avLst>
                <a:gd name="adj1" fmla="val 38182"/>
                <a:gd name="adj2" fmla="val 89230"/>
                <a:gd name="adj3" fmla="val 42297"/>
              </a:avLst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타원 53"/>
                <p:cNvSpPr/>
                <p:nvPr/>
              </p:nvSpPr>
              <p:spPr>
                <a:xfrm>
                  <a:off x="1422400" y="1803400"/>
                  <a:ext cx="558800" cy="558800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ko-KR" sz="2400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altLang="ko-KR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 dirty="0"/>
                </a:p>
              </p:txBody>
            </p:sp>
          </mc:Choice>
          <mc:Fallback xmlns="">
            <p:sp>
              <p:nvSpPr>
                <p:cNvPr id="54" name="타원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2400" y="1803400"/>
                  <a:ext cx="558800" cy="558800"/>
                </a:xfrm>
                <a:prstGeom prst="ellipse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직사각형 54"/>
                <p:cNvSpPr/>
                <p:nvPr/>
              </p:nvSpPr>
              <p:spPr>
                <a:xfrm>
                  <a:off x="716693" y="2142011"/>
                  <a:ext cx="38824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𝛑</m:t>
                        </m:r>
                      </m:oMath>
                    </m:oMathPara>
                  </a14:m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직사각형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693" y="2142011"/>
                  <a:ext cx="388247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그룹 55"/>
          <p:cNvGrpSpPr/>
          <p:nvPr/>
        </p:nvGrpSpPr>
        <p:grpSpPr>
          <a:xfrm>
            <a:off x="5769077" y="1744880"/>
            <a:ext cx="1264507" cy="1133706"/>
            <a:chOff x="716693" y="1803400"/>
            <a:chExt cx="1264507" cy="11337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타원 56"/>
                <p:cNvSpPr/>
                <p:nvPr/>
              </p:nvSpPr>
              <p:spPr>
                <a:xfrm>
                  <a:off x="1422400" y="2378306"/>
                  <a:ext cx="558800" cy="558800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ko-KR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57" name="타원 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2400" y="2378306"/>
                  <a:ext cx="558800" cy="558800"/>
                </a:xfrm>
                <a:prstGeom prst="ellipse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오른쪽으로 구부러진 화살표 57"/>
            <p:cNvSpPr/>
            <p:nvPr/>
          </p:nvSpPr>
          <p:spPr>
            <a:xfrm>
              <a:off x="1028701" y="2029828"/>
              <a:ext cx="416560" cy="803635"/>
            </a:xfrm>
            <a:prstGeom prst="curvedRightArrow">
              <a:avLst>
                <a:gd name="adj1" fmla="val 38182"/>
                <a:gd name="adj2" fmla="val 89230"/>
                <a:gd name="adj3" fmla="val 42297"/>
              </a:avLst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타원 58"/>
                <p:cNvSpPr/>
                <p:nvPr/>
              </p:nvSpPr>
              <p:spPr>
                <a:xfrm>
                  <a:off x="1422400" y="1803400"/>
                  <a:ext cx="558800" cy="558800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ko-KR" sz="2400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altLang="ko-KR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 dirty="0"/>
                </a:p>
              </p:txBody>
            </p:sp>
          </mc:Choice>
          <mc:Fallback xmlns="">
            <p:sp>
              <p:nvSpPr>
                <p:cNvPr id="59" name="타원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2400" y="1803400"/>
                  <a:ext cx="558800" cy="558800"/>
                </a:xfrm>
                <a:prstGeom prst="ellipse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직사각형 59"/>
                <p:cNvSpPr/>
                <p:nvPr/>
              </p:nvSpPr>
              <p:spPr>
                <a:xfrm>
                  <a:off x="716693" y="2142011"/>
                  <a:ext cx="38824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𝛑</m:t>
                        </m:r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직사각형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693" y="2142011"/>
                  <a:ext cx="388247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2" name="꺾인 연결선 61"/>
          <p:cNvCxnSpPr/>
          <p:nvPr/>
        </p:nvCxnSpPr>
        <p:spPr>
          <a:xfrm flipV="1">
            <a:off x="4641324" y="2033316"/>
            <a:ext cx="1493009" cy="627879"/>
          </a:xfrm>
          <a:prstGeom prst="bentConnector3">
            <a:avLst/>
          </a:prstGeom>
          <a:ln w="57150">
            <a:solidFill>
              <a:schemeClr val="accent4">
                <a:lumMod val="75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/>
          <p:nvPr/>
        </p:nvCxnSpPr>
        <p:spPr>
          <a:xfrm flipV="1">
            <a:off x="7115018" y="2014884"/>
            <a:ext cx="794826" cy="637276"/>
          </a:xfrm>
          <a:prstGeom prst="bentConnector3">
            <a:avLst/>
          </a:prstGeom>
          <a:ln w="57150">
            <a:solidFill>
              <a:schemeClr val="accent4">
                <a:lumMod val="75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/>
          <p:cNvSpPr/>
          <p:nvPr/>
        </p:nvSpPr>
        <p:spPr>
          <a:xfrm>
            <a:off x="7937406" y="1952440"/>
            <a:ext cx="122255" cy="1222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8130710" y="1952440"/>
            <a:ext cx="122255" cy="1222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8324014" y="1953756"/>
            <a:ext cx="122255" cy="1222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2100562" y="2414520"/>
                <a:ext cx="83676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2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ko-K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sz="12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ko-K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2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ko-K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562" y="2414520"/>
                <a:ext cx="836768" cy="184666"/>
              </a:xfrm>
              <a:prstGeom prst="rect">
                <a:avLst/>
              </a:prstGeom>
              <a:blipFill rotWithShape="0">
                <a:blip r:embed="rId12"/>
                <a:stretch>
                  <a:fillRect l="-3650" t="-3333" r="-6569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4548647" y="2438560"/>
                <a:ext cx="83676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200" b="1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sz="1200" b="1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200" b="1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b="1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647" y="2438560"/>
                <a:ext cx="836768" cy="184666"/>
              </a:xfrm>
              <a:prstGeom prst="rect">
                <a:avLst/>
              </a:prstGeom>
              <a:blipFill rotWithShape="0">
                <a:blip r:embed="rId13"/>
                <a:stretch>
                  <a:fillRect l="-3650" t="-3333" r="-7299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5169620" y="3430988"/>
                <a:ext cx="3890796" cy="2848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1600" b="1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  <m:sup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1600" b="1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p>
                              <m: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600" b="1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600" b="1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ko-KR" sz="1600" b="1" dirty="0" smtClean="0"/>
              </a:p>
              <a:p>
                <a:pPr lvl="1">
                  <a:lnSpc>
                    <a:spcPct val="125000"/>
                  </a:lnSpc>
                </a:pPr>
                <a:r>
                  <a:rPr lang="en-US" altLang="ko-KR" sz="1600" dirty="0" smtClean="0"/>
                  <a:t>: cumulative sum of rewards </a:t>
                </a:r>
              </a:p>
              <a:p>
                <a:pPr lvl="1">
                  <a:lnSpc>
                    <a:spcPct val="125000"/>
                  </a:lnSpc>
                </a:pPr>
                <a:r>
                  <a:rPr lang="en-US" altLang="ko-KR" sz="1600" dirty="0"/>
                  <a:t> </a:t>
                </a:r>
                <a:r>
                  <a:rPr lang="en-US" altLang="ko-KR" sz="1600" dirty="0" smtClean="0"/>
                  <a:t> over sequences. </a:t>
                </a:r>
                <a:r>
                  <a:rPr lang="en-US" altLang="ko-KR" sz="1000" dirty="0" smtClean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0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US" altLang="ko-KR" sz="10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altLang="ko-KR" sz="10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ko-KR" sz="10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0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ko-KR" sz="10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ko-KR" sz="1000" dirty="0" smtClean="0">
                    <a:solidFill>
                      <a:schemeClr val="bg1">
                        <a:lumMod val="50000"/>
                      </a:schemeClr>
                    </a:solidFill>
                  </a:rPr>
                  <a:t>:discounting factor)</a:t>
                </a:r>
              </a:p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1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p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sup>
                      </m:sSup>
                      <m:d>
                        <m:dPr>
                          <m:ctrlPr>
                            <a:rPr lang="en-US" altLang="ko-KR" sz="1600" b="1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600" b="1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600" b="1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600" b="1" i="1" smtClean="0">
                              <a:latin typeface="Cambria Math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1600" b="1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sub>
                          </m:s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sz="1600" b="1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600" b="1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ko-KR" sz="1600" b="1" dirty="0" smtClean="0"/>
              </a:p>
              <a:p>
                <a:pPr lvl="1">
                  <a:lnSpc>
                    <a:spcPct val="125000"/>
                  </a:lnSpc>
                </a:pPr>
                <a:r>
                  <a:rPr lang="en-US" altLang="ko-KR" sz="1600" dirty="0" smtClean="0"/>
                  <a:t>: state-action value function.</a:t>
                </a:r>
              </a:p>
              <a:p>
                <a:pPr>
                  <a:lnSpc>
                    <a:spcPct val="125000"/>
                  </a:lnSpc>
                </a:pPr>
                <a:r>
                  <a:rPr lang="en-US" altLang="ko-KR" b="1" dirty="0" smtClean="0"/>
                  <a:t>Objective of RL</a:t>
                </a:r>
              </a:p>
              <a:p>
                <a:pPr lvl="1">
                  <a:lnSpc>
                    <a:spcPct val="125000"/>
                  </a:lnSpc>
                </a:pPr>
                <a:r>
                  <a:rPr lang="en-US" altLang="ko-KR" sz="1600" dirty="0" smtClean="0"/>
                  <a:t>: find </a:t>
                </a:r>
                <a14:m>
                  <m:oMath xmlns:m="http://schemas.openxmlformats.org/officeDocument/2006/math">
                    <m:r>
                      <a:rPr lang="en-US" altLang="ko-KR" sz="16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𝛑</m:t>
                    </m:r>
                  </m:oMath>
                </a14:m>
                <a:r>
                  <a:rPr lang="ko-KR" altLang="en-US" sz="16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600" dirty="0" smtClean="0">
                    <a:solidFill>
                      <a:schemeClr val="tx1"/>
                    </a:solidFill>
                  </a:rPr>
                  <a:t>maximizing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 smtClean="0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sz="1600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  <m:t>𝝅</m:t>
                            </m:r>
                          </m:sub>
                        </m:s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dirty="0" smtClean="0">
                    <a:solidFill>
                      <a:schemeClr val="tx1"/>
                    </a:solidFill>
                  </a:rPr>
                  <a:t> !</a:t>
                </a:r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9620" y="3430988"/>
                <a:ext cx="3890796" cy="2848921"/>
              </a:xfrm>
              <a:prstGeom prst="rect">
                <a:avLst/>
              </a:prstGeom>
              <a:blipFill rotWithShape="0">
                <a:blip r:embed="rId14"/>
                <a:stretch>
                  <a:fillRect l="-1254" b="-10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아래쪽 화살표 71"/>
          <p:cNvSpPr/>
          <p:nvPr/>
        </p:nvSpPr>
        <p:spPr>
          <a:xfrm>
            <a:off x="1678578" y="2938268"/>
            <a:ext cx="275203" cy="370292"/>
          </a:xfrm>
          <a:prstGeom prst="downArrow">
            <a:avLst>
              <a:gd name="adj1" fmla="val 31541"/>
              <a:gd name="adj2" fmla="val 55426"/>
            </a:avLst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아래쪽 화살표 72"/>
          <p:cNvSpPr/>
          <p:nvPr/>
        </p:nvSpPr>
        <p:spPr>
          <a:xfrm>
            <a:off x="4131645" y="2894692"/>
            <a:ext cx="275203" cy="370292"/>
          </a:xfrm>
          <a:prstGeom prst="downArrow">
            <a:avLst>
              <a:gd name="adj1" fmla="val 31541"/>
              <a:gd name="adj2" fmla="val 55426"/>
            </a:avLst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아래쪽 화살표 73"/>
          <p:cNvSpPr/>
          <p:nvPr/>
        </p:nvSpPr>
        <p:spPr>
          <a:xfrm>
            <a:off x="6616582" y="2901252"/>
            <a:ext cx="275203" cy="370292"/>
          </a:xfrm>
          <a:prstGeom prst="downArrow">
            <a:avLst>
              <a:gd name="adj1" fmla="val 31541"/>
              <a:gd name="adj2" fmla="val 55426"/>
            </a:avLst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직사각형 74"/>
              <p:cNvSpPr/>
              <p:nvPr/>
            </p:nvSpPr>
            <p:spPr>
              <a:xfrm>
                <a:off x="1240700" y="3167799"/>
                <a:ext cx="11190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직사각형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700" y="3167799"/>
                <a:ext cx="1119089" cy="369332"/>
              </a:xfrm>
              <a:prstGeom prst="rect">
                <a:avLst/>
              </a:prstGeom>
              <a:blipFill rotWithShape="0"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직사각형 75"/>
              <p:cNvSpPr/>
              <p:nvPr/>
            </p:nvSpPr>
            <p:spPr>
              <a:xfrm>
                <a:off x="3735229" y="3157425"/>
                <a:ext cx="11190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직사각형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229" y="3157425"/>
                <a:ext cx="1119089" cy="369332"/>
              </a:xfrm>
              <a:prstGeom prst="rect">
                <a:avLst/>
              </a:prstGeom>
              <a:blipFill rotWithShape="0">
                <a:blip r:embed="rId1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직사각형 76"/>
              <p:cNvSpPr/>
              <p:nvPr/>
            </p:nvSpPr>
            <p:spPr>
              <a:xfrm>
                <a:off x="6229758" y="3156141"/>
                <a:ext cx="11190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직사각형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758" y="3156141"/>
                <a:ext cx="1119089" cy="369332"/>
              </a:xfrm>
              <a:prstGeom prst="rect">
                <a:avLst/>
              </a:prstGeom>
              <a:blipFill rotWithShape="0">
                <a:blip r:embed="rId1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U자형 화살표 77"/>
          <p:cNvSpPr/>
          <p:nvPr/>
        </p:nvSpPr>
        <p:spPr>
          <a:xfrm rot="16200000">
            <a:off x="-924810" y="3409320"/>
            <a:ext cx="2854645" cy="446079"/>
          </a:xfrm>
          <a:prstGeom prst="uturnArrow">
            <a:avLst>
              <a:gd name="adj1" fmla="val 18431"/>
              <a:gd name="adj2" fmla="val 25000"/>
              <a:gd name="adj3" fmla="val 33409"/>
              <a:gd name="adj4" fmla="val 43750"/>
              <a:gd name="adj5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79472" y="3174340"/>
            <a:ext cx="386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M</a:t>
            </a:r>
          </a:p>
          <a:p>
            <a:r>
              <a:rPr lang="en-US" altLang="ko-KR" b="1" dirty="0" smtClean="0"/>
              <a:t>D</a:t>
            </a:r>
          </a:p>
          <a:p>
            <a:r>
              <a:rPr lang="en-US" altLang="ko-KR" b="1" dirty="0" smtClean="0"/>
              <a:t>P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1022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latin typeface="+mj-ea"/>
              </a:rPr>
              <a:t>Reinforcement Learning </a:t>
            </a:r>
            <a:r>
              <a:rPr lang="en-US" altLang="ko-KR" sz="2800" b="1" dirty="0" smtClean="0">
                <a:solidFill>
                  <a:schemeClr val="bg1">
                    <a:lumMod val="50000"/>
                  </a:schemeClr>
                </a:solidFill>
                <a:latin typeface="+mj-ea"/>
              </a:rPr>
              <a:t>: overview</a:t>
            </a:r>
            <a:endParaRPr lang="ko-KR" altLang="en-US" sz="3600" b="1" dirty="0">
              <a:solidFill>
                <a:schemeClr val="bg1">
                  <a:lumMod val="50000"/>
                </a:schemeClr>
              </a:solidFill>
              <a:latin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47A8-B8A8-4034-980E-49F5DA73A698}" type="datetime1">
              <a:rPr lang="ko-KR" altLang="en-US" smtClean="0"/>
              <a:t>2016. 4. 15.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CPSLAB (EECS)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079C4-AA84-48E9-906D-9866CE0D9A32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7" name="Picture 4" descr="https://monkeytaly.files.wordpress.com/2014/03/tumblr_n22v4wuam01tt92xko1_128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667964"/>
            <a:ext cx="7886700" cy="443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1783136" y="3655264"/>
                <a:ext cx="254242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800" b="1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ko-KR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p>
                          <m:sSub>
                            <m:sSubPr>
                              <m:ctrlPr>
                                <a:rPr lang="en-US" altLang="ko-KR" sz="2800" b="1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e>
                            <m:sub>
                              <m:r>
                                <a:rPr lang="en-US" altLang="ko-KR" sz="2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𝒕𝒓𝒊𝒏𝒊𝒕𝒚</m:t>
                              </m:r>
                            </m:sub>
                          </m:sSub>
                        </m:sup>
                      </m:sSup>
                      <m:d>
                        <m:dPr>
                          <m:ctrlPr>
                            <a:rPr lang="en-US" altLang="ko-KR" sz="2800" b="1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1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altLang="ko-KR" sz="2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altLang="ko-KR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1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ko-KR" sz="2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28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136" y="3655264"/>
                <a:ext cx="2542427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5102086" y="3655264"/>
                <a:ext cx="22025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800" b="1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ko-KR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p>
                          <m:sSub>
                            <m:sSubPr>
                              <m:ctrlPr>
                                <a:rPr lang="en-US" altLang="ko-KR" sz="2800" b="1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e>
                            <m:sub>
                              <m:r>
                                <a:rPr lang="en-US" altLang="ko-KR" sz="2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𝒏𝒆𝒐</m:t>
                              </m:r>
                            </m:sub>
                          </m:sSub>
                        </m:sup>
                      </m:sSup>
                      <m:d>
                        <m:dPr>
                          <m:ctrlPr>
                            <a:rPr lang="en-US" altLang="ko-KR" sz="2800" b="1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1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altLang="ko-KR" sz="2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altLang="ko-KR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1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ko-KR" sz="2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28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086" y="3655264"/>
                <a:ext cx="2202591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226436" y="3378266"/>
                <a:ext cx="823944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66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</m:oMath>
                  </m:oMathPara>
                </a14:m>
                <a:endParaRPr lang="ko-KR" altLang="en-US" sz="6600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436" y="3378266"/>
                <a:ext cx="823944" cy="101566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101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773</TotalTime>
  <Words>614</Words>
  <Application>Microsoft Macintosh PowerPoint</Application>
  <PresentationFormat>화면 슬라이드 쇼(4:3)</PresentationFormat>
  <Paragraphs>212</Paragraphs>
  <Slides>23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맑은 고딕</vt:lpstr>
      <vt:lpstr>Arial Rounded MT Bold</vt:lpstr>
      <vt:lpstr>Calibri</vt:lpstr>
      <vt:lpstr>Calibri Light</vt:lpstr>
      <vt:lpstr>Cambria Math</vt:lpstr>
      <vt:lpstr>Wingdings</vt:lpstr>
      <vt:lpstr>Arial</vt:lpstr>
      <vt:lpstr>Office 테마</vt:lpstr>
      <vt:lpstr>Continuous Control with  Deep Reinforcement Learning</vt:lpstr>
      <vt:lpstr>Introduction</vt:lpstr>
      <vt:lpstr>Results : Preview</vt:lpstr>
      <vt:lpstr>Reinforcement Learning : overview</vt:lpstr>
      <vt:lpstr>Reinforcement Learning : overview</vt:lpstr>
      <vt:lpstr>Reinforcement Learning : overview</vt:lpstr>
      <vt:lpstr>Reinforcement Learning : overview</vt:lpstr>
      <vt:lpstr>Reinforcement Learning : overview</vt:lpstr>
      <vt:lpstr>Reinforcement Learning : overview</vt:lpstr>
      <vt:lpstr>Reinforcement Learning : overview</vt:lpstr>
      <vt:lpstr>Reinforcement Learning : Q-Learning</vt:lpstr>
      <vt:lpstr>Reinforcement Learning : continuous space?</vt:lpstr>
      <vt:lpstr>Reinforcement Learning : continuous space?</vt:lpstr>
      <vt:lpstr>Reinforcement Learning : continuous space?</vt:lpstr>
      <vt:lpstr>DDPG(Deep DPG) Algorithm</vt:lpstr>
      <vt:lpstr>DDPG(Deep DPG) Algorithm</vt:lpstr>
      <vt:lpstr>DDPG(Deep DPG) Algorithm</vt:lpstr>
      <vt:lpstr>DDPG(Deep DPG) Algorithm</vt:lpstr>
      <vt:lpstr>DDPG(Deep DPG) Algorithm</vt:lpstr>
      <vt:lpstr>DDPG(Deep DPG) Algorithm</vt:lpstr>
      <vt:lpstr>DDPG(Deep DPG) Algorithm</vt:lpstr>
      <vt:lpstr>Experiment : Results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Hyem</dc:creator>
  <cp:lastModifiedBy>Microsoft Office 사용자</cp:lastModifiedBy>
  <cp:revision>48</cp:revision>
  <dcterms:created xsi:type="dcterms:W3CDTF">2016-04-14T01:42:34Z</dcterms:created>
  <dcterms:modified xsi:type="dcterms:W3CDTF">2016-04-15T08:57:47Z</dcterms:modified>
</cp:coreProperties>
</file>